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256" r:id="rId2"/>
    <p:sldId id="257" r:id="rId3"/>
    <p:sldId id="323" r:id="rId4"/>
    <p:sldId id="258" r:id="rId5"/>
    <p:sldId id="259" r:id="rId6"/>
    <p:sldId id="260" r:id="rId7"/>
    <p:sldId id="261" r:id="rId8"/>
    <p:sldId id="262" r:id="rId9"/>
    <p:sldId id="273" r:id="rId10"/>
    <p:sldId id="274" r:id="rId11"/>
    <p:sldId id="275" r:id="rId12"/>
    <p:sldId id="276" r:id="rId13"/>
    <p:sldId id="263" r:id="rId14"/>
    <p:sldId id="264" r:id="rId15"/>
    <p:sldId id="265" r:id="rId16"/>
    <p:sldId id="266" r:id="rId17"/>
    <p:sldId id="267" r:id="rId18"/>
    <p:sldId id="268" r:id="rId19"/>
    <p:sldId id="269" r:id="rId20"/>
    <p:sldId id="270" r:id="rId21"/>
    <p:sldId id="271" r:id="rId22"/>
    <p:sldId id="272"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F1134-C358-48B2-AF3F-BB4E6BE53A6D}"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40EFC597-ABBF-4145-88BC-0FA70ED3853B}">
      <dgm:prSet phldrT="[Text]"/>
      <dgm:spPr/>
      <dgm:t>
        <a:bodyPr/>
        <a:lstStyle/>
        <a:p>
          <a:r>
            <a:rPr lang="en-US" b="1" dirty="0" smtClean="0">
              <a:solidFill>
                <a:schemeClr val="tx1"/>
              </a:solidFill>
            </a:rPr>
            <a:t>External Factors </a:t>
          </a:r>
        </a:p>
        <a:p>
          <a:r>
            <a:rPr lang="en-US" dirty="0" smtClean="0">
              <a:solidFill>
                <a:schemeClr val="tx1"/>
              </a:solidFill>
            </a:rPr>
            <a:t>- Maxim gun</a:t>
          </a:r>
        </a:p>
        <a:p>
          <a:r>
            <a:rPr lang="en-US" dirty="0" smtClean="0">
              <a:solidFill>
                <a:schemeClr val="tx1"/>
              </a:solidFill>
            </a:rPr>
            <a:t>- Railroads/Steamships</a:t>
          </a:r>
        </a:p>
        <a:p>
          <a:r>
            <a:rPr lang="en-US" dirty="0" smtClean="0">
              <a:solidFill>
                <a:schemeClr val="tx1"/>
              </a:solidFill>
            </a:rPr>
            <a:t>- Cure for malaria </a:t>
          </a:r>
          <a:endParaRPr lang="en-US" dirty="0">
            <a:solidFill>
              <a:schemeClr val="tx1"/>
            </a:solidFill>
          </a:endParaRPr>
        </a:p>
      </dgm:t>
    </dgm:pt>
    <dgm:pt modelId="{375BB38D-2E62-49A0-AEB0-33AE464F6BD8}" type="parTrans" cxnId="{59CBA6FB-319E-4D20-8A1E-050B1C8D9697}">
      <dgm:prSet/>
      <dgm:spPr/>
      <dgm:t>
        <a:bodyPr/>
        <a:lstStyle/>
        <a:p>
          <a:endParaRPr lang="en-US"/>
        </a:p>
      </dgm:t>
    </dgm:pt>
    <dgm:pt modelId="{6D62C293-6C85-4F76-BA87-09A3E54C8069}" type="sibTrans" cxnId="{59CBA6FB-319E-4D20-8A1E-050B1C8D9697}">
      <dgm:prSet/>
      <dgm:spPr/>
      <dgm:t>
        <a:bodyPr/>
        <a:lstStyle/>
        <a:p>
          <a:endParaRPr lang="en-US"/>
        </a:p>
      </dgm:t>
    </dgm:pt>
    <dgm:pt modelId="{764362C4-2E20-48D2-A29C-53ACA9751D02}">
      <dgm:prSet phldrT="[Text]"/>
      <dgm:spPr/>
      <dgm:t>
        <a:bodyPr/>
        <a:lstStyle/>
        <a:p>
          <a:r>
            <a:rPr lang="en-US" b="1" dirty="0" smtClean="0">
              <a:solidFill>
                <a:schemeClr val="tx1"/>
              </a:solidFill>
            </a:rPr>
            <a:t>Internal Factors</a:t>
          </a:r>
        </a:p>
        <a:p>
          <a:r>
            <a:rPr lang="en-US" dirty="0" smtClean="0">
              <a:solidFill>
                <a:schemeClr val="tx1"/>
              </a:solidFill>
            </a:rPr>
            <a:t>- Variety of cultures and languages</a:t>
          </a:r>
        </a:p>
        <a:p>
          <a:r>
            <a:rPr lang="en-US" dirty="0" smtClean="0">
              <a:solidFill>
                <a:schemeClr val="tx1"/>
              </a:solidFill>
            </a:rPr>
            <a:t>- Low level of technology</a:t>
          </a:r>
        </a:p>
        <a:p>
          <a:r>
            <a:rPr lang="en-US" dirty="0" smtClean="0">
              <a:solidFill>
                <a:schemeClr val="tx1"/>
              </a:solidFill>
            </a:rPr>
            <a:t>- Ethnic strife </a:t>
          </a:r>
          <a:endParaRPr lang="en-US" dirty="0">
            <a:solidFill>
              <a:schemeClr val="tx1"/>
            </a:solidFill>
          </a:endParaRPr>
        </a:p>
      </dgm:t>
    </dgm:pt>
    <dgm:pt modelId="{D2E73C4D-E613-4583-899D-7A7D3A713185}" type="parTrans" cxnId="{3CB8B09E-60C6-4B34-8C0F-C55BD1D672D0}">
      <dgm:prSet/>
      <dgm:spPr/>
      <dgm:t>
        <a:bodyPr/>
        <a:lstStyle/>
        <a:p>
          <a:endParaRPr lang="en-US"/>
        </a:p>
      </dgm:t>
    </dgm:pt>
    <dgm:pt modelId="{3F90EC6A-6F3D-479F-857C-E8C5C90813EB}" type="sibTrans" cxnId="{3CB8B09E-60C6-4B34-8C0F-C55BD1D672D0}">
      <dgm:prSet/>
      <dgm:spPr/>
      <dgm:t>
        <a:bodyPr/>
        <a:lstStyle/>
        <a:p>
          <a:endParaRPr lang="en-US"/>
        </a:p>
      </dgm:t>
    </dgm:pt>
    <dgm:pt modelId="{F06F1F02-2BFA-458E-8D39-46DA943267C1}" type="pres">
      <dgm:prSet presAssocID="{309F1134-C358-48B2-AF3F-BB4E6BE53A6D}" presName="diagram" presStyleCnt="0">
        <dgm:presLayoutVars>
          <dgm:dir/>
          <dgm:resizeHandles val="exact"/>
        </dgm:presLayoutVars>
      </dgm:prSet>
      <dgm:spPr/>
      <dgm:t>
        <a:bodyPr/>
        <a:lstStyle/>
        <a:p>
          <a:endParaRPr lang="en-US"/>
        </a:p>
      </dgm:t>
    </dgm:pt>
    <dgm:pt modelId="{15EAA6E9-7193-4DC1-B383-E020525BAC59}" type="pres">
      <dgm:prSet presAssocID="{40EFC597-ABBF-4145-88BC-0FA70ED3853B}" presName="arrow" presStyleLbl="node1" presStyleIdx="0" presStyleCnt="2">
        <dgm:presLayoutVars>
          <dgm:bulletEnabled val="1"/>
        </dgm:presLayoutVars>
      </dgm:prSet>
      <dgm:spPr/>
      <dgm:t>
        <a:bodyPr/>
        <a:lstStyle/>
        <a:p>
          <a:endParaRPr lang="en-US"/>
        </a:p>
      </dgm:t>
    </dgm:pt>
    <dgm:pt modelId="{10769C0B-E786-416F-9FDB-972F7C8F6994}" type="pres">
      <dgm:prSet presAssocID="{764362C4-2E20-48D2-A29C-53ACA9751D02}" presName="arrow" presStyleLbl="node1" presStyleIdx="1" presStyleCnt="2">
        <dgm:presLayoutVars>
          <dgm:bulletEnabled val="1"/>
        </dgm:presLayoutVars>
      </dgm:prSet>
      <dgm:spPr/>
      <dgm:t>
        <a:bodyPr/>
        <a:lstStyle/>
        <a:p>
          <a:endParaRPr lang="en-US"/>
        </a:p>
      </dgm:t>
    </dgm:pt>
  </dgm:ptLst>
  <dgm:cxnLst>
    <dgm:cxn modelId="{3CB8B09E-60C6-4B34-8C0F-C55BD1D672D0}" srcId="{309F1134-C358-48B2-AF3F-BB4E6BE53A6D}" destId="{764362C4-2E20-48D2-A29C-53ACA9751D02}" srcOrd="1" destOrd="0" parTransId="{D2E73C4D-E613-4583-899D-7A7D3A713185}" sibTransId="{3F90EC6A-6F3D-479F-857C-E8C5C90813EB}"/>
    <dgm:cxn modelId="{748C87CF-474D-5641-AC15-09EA8E1DB832}" type="presOf" srcId="{40EFC597-ABBF-4145-88BC-0FA70ED3853B}" destId="{15EAA6E9-7193-4DC1-B383-E020525BAC59}" srcOrd="0" destOrd="0" presId="urn:microsoft.com/office/officeart/2005/8/layout/arrow5"/>
    <dgm:cxn modelId="{59CBA6FB-319E-4D20-8A1E-050B1C8D9697}" srcId="{309F1134-C358-48B2-AF3F-BB4E6BE53A6D}" destId="{40EFC597-ABBF-4145-88BC-0FA70ED3853B}" srcOrd="0" destOrd="0" parTransId="{375BB38D-2E62-49A0-AEB0-33AE464F6BD8}" sibTransId="{6D62C293-6C85-4F76-BA87-09A3E54C8069}"/>
    <dgm:cxn modelId="{7DC37D18-B9EC-AF47-88C1-F1F8C06EEC02}" type="presOf" srcId="{309F1134-C358-48B2-AF3F-BB4E6BE53A6D}" destId="{F06F1F02-2BFA-458E-8D39-46DA943267C1}" srcOrd="0" destOrd="0" presId="urn:microsoft.com/office/officeart/2005/8/layout/arrow5"/>
    <dgm:cxn modelId="{629C4C27-2E1B-524E-B739-BFAEBD437219}" type="presOf" srcId="{764362C4-2E20-48D2-A29C-53ACA9751D02}" destId="{10769C0B-E786-416F-9FDB-972F7C8F6994}" srcOrd="0" destOrd="0" presId="urn:microsoft.com/office/officeart/2005/8/layout/arrow5"/>
    <dgm:cxn modelId="{8E8B4613-9E6C-884F-AB79-1B7FCFD386D8}" type="presParOf" srcId="{F06F1F02-2BFA-458E-8D39-46DA943267C1}" destId="{15EAA6E9-7193-4DC1-B383-E020525BAC59}" srcOrd="0" destOrd="0" presId="urn:microsoft.com/office/officeart/2005/8/layout/arrow5"/>
    <dgm:cxn modelId="{93D74A90-38DD-A148-A055-0980426E5048}" type="presParOf" srcId="{F06F1F02-2BFA-458E-8D39-46DA943267C1}" destId="{10769C0B-E786-416F-9FDB-972F7C8F6994}" srcOrd="1" destOrd="0" presId="urn:microsoft.com/office/officeart/2005/8/layout/arrow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AA6E9-7193-4DC1-B383-E020525BAC59}">
      <dsp:nvSpPr>
        <dsp:cNvPr id="0" name=""/>
        <dsp:cNvSpPr/>
      </dsp:nvSpPr>
      <dsp:spPr>
        <a:xfrm rot="16200000">
          <a:off x="453" y="589756"/>
          <a:ext cx="3986212" cy="3986212"/>
        </a:xfrm>
        <a:prstGeom prst="downArrow">
          <a:avLst>
            <a:gd name="adj1" fmla="val 50000"/>
            <a:gd name="adj2" fmla="val 350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External Factors </a:t>
          </a:r>
        </a:p>
        <a:p>
          <a:pPr lvl="0" algn="ctr" defTabSz="844550">
            <a:lnSpc>
              <a:spcPct val="90000"/>
            </a:lnSpc>
            <a:spcBef>
              <a:spcPct val="0"/>
            </a:spcBef>
            <a:spcAft>
              <a:spcPct val="35000"/>
            </a:spcAft>
          </a:pPr>
          <a:r>
            <a:rPr lang="en-US" sz="1900" kern="1200" dirty="0" smtClean="0">
              <a:solidFill>
                <a:schemeClr val="tx1"/>
              </a:solidFill>
            </a:rPr>
            <a:t>- Maxim gun</a:t>
          </a:r>
        </a:p>
        <a:p>
          <a:pPr lvl="0" algn="ctr" defTabSz="844550">
            <a:lnSpc>
              <a:spcPct val="90000"/>
            </a:lnSpc>
            <a:spcBef>
              <a:spcPct val="0"/>
            </a:spcBef>
            <a:spcAft>
              <a:spcPct val="35000"/>
            </a:spcAft>
          </a:pPr>
          <a:r>
            <a:rPr lang="en-US" sz="1900" kern="1200" dirty="0" smtClean="0">
              <a:solidFill>
                <a:schemeClr val="tx1"/>
              </a:solidFill>
            </a:rPr>
            <a:t>- Railroads/Steamships</a:t>
          </a:r>
        </a:p>
        <a:p>
          <a:pPr lvl="0" algn="ctr" defTabSz="844550">
            <a:lnSpc>
              <a:spcPct val="90000"/>
            </a:lnSpc>
            <a:spcBef>
              <a:spcPct val="0"/>
            </a:spcBef>
            <a:spcAft>
              <a:spcPct val="35000"/>
            </a:spcAft>
          </a:pPr>
          <a:r>
            <a:rPr lang="en-US" sz="1900" kern="1200" dirty="0" smtClean="0">
              <a:solidFill>
                <a:schemeClr val="tx1"/>
              </a:solidFill>
            </a:rPr>
            <a:t>- Cure for malaria </a:t>
          </a:r>
          <a:endParaRPr lang="en-US" sz="1900" kern="1200" dirty="0">
            <a:solidFill>
              <a:schemeClr val="tx1"/>
            </a:solidFill>
          </a:endParaRPr>
        </a:p>
      </dsp:txBody>
      <dsp:txXfrm rot="5400000">
        <a:off x="454" y="1586309"/>
        <a:ext cx="3288625" cy="1993106"/>
      </dsp:txXfrm>
    </dsp:sp>
    <dsp:sp modelId="{10769C0B-E786-416F-9FDB-972F7C8F6994}">
      <dsp:nvSpPr>
        <dsp:cNvPr id="0" name=""/>
        <dsp:cNvSpPr/>
      </dsp:nvSpPr>
      <dsp:spPr>
        <a:xfrm rot="5400000">
          <a:off x="4242934" y="589756"/>
          <a:ext cx="3986212" cy="3986212"/>
        </a:xfrm>
        <a:prstGeom prst="downArrow">
          <a:avLst>
            <a:gd name="adj1" fmla="val 50000"/>
            <a:gd name="adj2" fmla="val 350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Internal Factors</a:t>
          </a:r>
        </a:p>
        <a:p>
          <a:pPr lvl="0" algn="ctr" defTabSz="844550">
            <a:lnSpc>
              <a:spcPct val="90000"/>
            </a:lnSpc>
            <a:spcBef>
              <a:spcPct val="0"/>
            </a:spcBef>
            <a:spcAft>
              <a:spcPct val="35000"/>
            </a:spcAft>
          </a:pPr>
          <a:r>
            <a:rPr lang="en-US" sz="1900" kern="1200" dirty="0" smtClean="0">
              <a:solidFill>
                <a:schemeClr val="tx1"/>
              </a:solidFill>
            </a:rPr>
            <a:t>- Variety of cultures and languages</a:t>
          </a:r>
        </a:p>
        <a:p>
          <a:pPr lvl="0" algn="ctr" defTabSz="844550">
            <a:lnSpc>
              <a:spcPct val="90000"/>
            </a:lnSpc>
            <a:spcBef>
              <a:spcPct val="0"/>
            </a:spcBef>
            <a:spcAft>
              <a:spcPct val="35000"/>
            </a:spcAft>
          </a:pPr>
          <a:r>
            <a:rPr lang="en-US" sz="1900" kern="1200" dirty="0" smtClean="0">
              <a:solidFill>
                <a:schemeClr val="tx1"/>
              </a:solidFill>
            </a:rPr>
            <a:t>- Low level of technology</a:t>
          </a:r>
        </a:p>
        <a:p>
          <a:pPr lvl="0" algn="ctr" defTabSz="844550">
            <a:lnSpc>
              <a:spcPct val="90000"/>
            </a:lnSpc>
            <a:spcBef>
              <a:spcPct val="0"/>
            </a:spcBef>
            <a:spcAft>
              <a:spcPct val="35000"/>
            </a:spcAft>
          </a:pPr>
          <a:r>
            <a:rPr lang="en-US" sz="1900" kern="1200" dirty="0" smtClean="0">
              <a:solidFill>
                <a:schemeClr val="tx1"/>
              </a:solidFill>
            </a:rPr>
            <a:t>- Ethnic strife </a:t>
          </a:r>
          <a:endParaRPr lang="en-US" sz="1900" kern="1200" dirty="0">
            <a:solidFill>
              <a:schemeClr val="tx1"/>
            </a:solidFill>
          </a:endParaRPr>
        </a:p>
      </dsp:txBody>
      <dsp:txXfrm rot="-5400000">
        <a:off x="4940522" y="1586309"/>
        <a:ext cx="3288625" cy="1993106"/>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96367617-26D0-4476-BEED-40490D7C47A7}" type="datetimeFigureOut">
              <a:rPr lang="en-US" smtClean="0"/>
              <a:t>10/26/2015</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D02E20A0-F260-432D-840A-03043B11E2EB}" type="slidenum">
              <a:rPr lang="en-US" smtClean="0"/>
              <a:t>‹#›</a:t>
            </a:fld>
            <a:endParaRPr lang="en-US"/>
          </a:p>
        </p:txBody>
      </p:sp>
    </p:spTree>
    <p:extLst>
      <p:ext uri="{BB962C8B-B14F-4D97-AF65-F5344CB8AC3E}">
        <p14:creationId xmlns:p14="http://schemas.microsoft.com/office/powerpoint/2010/main" val="2217221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DC5297D0-C75B-4B40-BF1F-CBDC502330A9}" type="datetimeFigureOut">
              <a:rPr lang="en-US" smtClean="0"/>
              <a:t>10/26/2015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046AA232-AA45-4084-B214-DFFEDFC39C44}" type="slidenum">
              <a:rPr lang="en-US" smtClean="0"/>
              <a:t>‹#›</a:t>
            </a:fld>
            <a:endParaRPr lang="en-US"/>
          </a:p>
        </p:txBody>
      </p:sp>
    </p:spTree>
    <p:extLst>
      <p:ext uri="{BB962C8B-B14F-4D97-AF65-F5344CB8AC3E}">
        <p14:creationId xmlns:p14="http://schemas.microsoft.com/office/powerpoint/2010/main" val="2895708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868312-CA22-4603-ADCC-92D46352DB60}" type="slidenum">
              <a:rPr lang="en-US" smtClean="0"/>
              <a:pPr/>
              <a:t>62</a:t>
            </a:fld>
            <a:endParaRPr lang="en-US" smtClean="0"/>
          </a:p>
        </p:txBody>
      </p:sp>
    </p:spTree>
    <p:extLst>
      <p:ext uri="{BB962C8B-B14F-4D97-AF65-F5344CB8AC3E}">
        <p14:creationId xmlns:p14="http://schemas.microsoft.com/office/powerpoint/2010/main" val="359984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48A837-2462-49B8-805A-42A19671B118}" type="slidenum">
              <a:rPr lang="en-US" smtClean="0"/>
              <a:pPr/>
              <a:t>65</a:t>
            </a:fld>
            <a:endParaRPr lang="en-US" smtClean="0"/>
          </a:p>
        </p:txBody>
      </p:sp>
    </p:spTree>
    <p:extLst>
      <p:ext uri="{BB962C8B-B14F-4D97-AF65-F5344CB8AC3E}">
        <p14:creationId xmlns:p14="http://schemas.microsoft.com/office/powerpoint/2010/main" val="349570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a:p>
        </p:txBody>
      </p:sp>
      <p:sp>
        <p:nvSpPr>
          <p:cNvPr id="2" name="Title 1"/>
          <p:cNvSpPr>
            <a:spLocks noGrp="1"/>
          </p:cNvSpPr>
          <p:nvPr>
            <p:ph type="ctrTitle"/>
          </p:nvPr>
        </p:nvSpPr>
        <p:spPr>
          <a:xfrm>
            <a:off x="658813" y="1537447"/>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658813" y="3218329"/>
            <a:ext cx="7826281" cy="860611"/>
          </a:xfrm>
        </p:spPr>
        <p:txBody>
          <a:bodyPr vert="horz" lIns="91440" tIns="45720" rIns="91440" bIns="45720" rtlCol="0">
            <a:normAutofit/>
          </a:bodyPr>
          <a:lstStyle>
            <a:lvl1pPr marL="0" indent="0" algn="ctr" defTabSz="914400" rtl="0" eaLnBrk="1" latinLnBrk="0" hangingPunct="1">
              <a:lnSpc>
                <a:spcPts val="2000"/>
              </a:lnSpc>
              <a:spcBef>
                <a:spcPts val="20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66DBCCE-DD0B-2A48-8A33-0387D9132A37}"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218A6-F468-5749-BE4B-67E2BF7613C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166DBCCE-DD0B-2A48-8A33-0387D9132A37}"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218A6-F468-5749-BE4B-67E2BF7613C3}" type="slidenum">
              <a:rPr lang="en-US" smtClean="0"/>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5"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DBCCE-DD0B-2A48-8A33-0387D9132A37}"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218A6-F468-5749-BE4B-67E2BF7613C3}" type="slidenum">
              <a:rPr lang="en-US" smtClean="0"/>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DBCCE-DD0B-2A48-8A33-0387D9132A37}"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218A6-F468-5749-BE4B-67E2BF7613C3}" type="slidenum">
              <a:rPr lang="en-US" smtClean="0"/>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DBCCE-DD0B-2A48-8A33-0387D9132A37}"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218A6-F468-5749-BE4B-67E2BF7613C3}" type="slidenum">
              <a:rPr lang="en-US" smtClean="0"/>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Media Placeholder 11"/>
          <p:cNvSpPr>
            <a:spLocks noGrp="1"/>
          </p:cNvSpPr>
          <p:nvPr>
            <p:ph type="media" sz="quarter" idx="14"/>
          </p:nvPr>
        </p:nvSpPr>
        <p:spPr>
          <a:xfrm>
            <a:off x="282575"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en-US" smtClean="0"/>
              <a:t>Click icon to add media</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66DBCCE-DD0B-2A48-8A33-0387D9132A37}"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218A6-F468-5749-BE4B-67E2BF7613C3}" type="slidenum">
              <a:rPr lang="en-US" smtClean="0"/>
              <a:t>‹#›</a:t>
            </a:fld>
            <a:endParaRPr lang="en-US"/>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88"/>
            <a:ext cx="1447800" cy="579278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41350" y="458788"/>
            <a:ext cx="6521450" cy="5792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66DBCCE-DD0B-2A48-8A33-0387D9132A37}"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218A6-F468-5749-BE4B-67E2BF7613C3}" type="slidenum">
              <a:rPr lang="en-US" smtClean="0"/>
              <a:t>‹#›</a:t>
            </a:fld>
            <a:endParaRPr lang="en-US"/>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66DBCCE-DD0B-2A48-8A33-0387D9132A37}"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218A6-F468-5749-BE4B-67E2BF7613C3}" type="slidenum">
              <a:rPr lang="en-US" smtClean="0"/>
              <a:t>‹#›</a:t>
            </a:fld>
            <a:endParaRPr lang="en-US"/>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5"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en-US" smtClean="0"/>
              <a:t>Click icon to add picture</a:t>
            </a:r>
            <a:endParaRPr/>
          </a:p>
        </p:txBody>
      </p:sp>
      <p:sp>
        <p:nvSpPr>
          <p:cNvPr id="2" name="Title 1"/>
          <p:cNvSpPr>
            <a:spLocks noGrp="1"/>
          </p:cNvSpPr>
          <p:nvPr>
            <p:ph type="ctrTitle"/>
          </p:nvPr>
        </p:nvSpPr>
        <p:spPr>
          <a:xfrm>
            <a:off x="641350" y="4146363"/>
            <a:ext cx="7856538" cy="1470025"/>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41350" y="5620871"/>
            <a:ext cx="7856538" cy="614081"/>
          </a:xfrm>
        </p:spPr>
        <p:txBody>
          <a:bodyPr>
            <a:normAutofit/>
          </a:bodyPr>
          <a:lstStyle>
            <a:lvl1pPr marL="0" indent="0" algn="ctr">
              <a:lnSpc>
                <a:spcPts val="2000"/>
              </a:lnSpc>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66DBCCE-DD0B-2A48-8A33-0387D9132A37}"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218A6-F468-5749-BE4B-67E2BF7613C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3662979"/>
            <a:ext cx="7772400" cy="1500187"/>
          </a:xfrm>
        </p:spPr>
        <p:txBody>
          <a:bodyPr vert="horz" lIns="91440" tIns="45720" rIns="91440" bIns="45720" rtlCol="0" anchor="t" anchorCtr="0">
            <a:normAutofit/>
          </a:bodyPr>
          <a:lstStyle>
            <a:lvl1pPr marL="0" indent="0" algn="ctr">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en-US" smtClean="0"/>
              <a:t>Click to edit Master text styles</a:t>
            </a:r>
          </a:p>
        </p:txBody>
      </p:sp>
      <p:sp>
        <p:nvSpPr>
          <p:cNvPr id="4" name="Date Placeholder 3"/>
          <p:cNvSpPr>
            <a:spLocks noGrp="1"/>
          </p:cNvSpPr>
          <p:nvPr>
            <p:ph type="dt" sz="half" idx="10"/>
          </p:nvPr>
        </p:nvSpPr>
        <p:spPr/>
        <p:txBody>
          <a:bodyPr/>
          <a:lstStyle/>
          <a:p>
            <a:fld id="{166DBCCE-DD0B-2A48-8A33-0387D9132A37}"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218A6-F468-5749-BE4B-67E2BF7613C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41350"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49501"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66DBCCE-DD0B-2A48-8A33-0387D9132A37}"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218A6-F468-5749-BE4B-67E2BF7613C3}" type="slidenum">
              <a:rPr lang="en-US" smtClean="0"/>
              <a:t>‹#›</a:t>
            </a:fld>
            <a:endParaRPr lang="en-US"/>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1350"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2601"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66DBCCE-DD0B-2A48-8A33-0387D9132A37}" type="datetimeFigureOut">
              <a:rPr lang="en-US" smtClean="0"/>
              <a:t>10/26/2015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218A6-F468-5749-BE4B-67E2BF7613C3}" type="slidenum">
              <a:rPr lang="en-US" smtClean="0"/>
              <a:t>‹#›</a:t>
            </a:fld>
            <a:endParaRPr lang="en-US"/>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66DBCCE-DD0B-2A48-8A33-0387D9132A37}" type="datetimeFigureOut">
              <a:rPr lang="en-US" smtClean="0"/>
              <a:t>10/26/2015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218A6-F468-5749-BE4B-67E2BF7613C3}" type="slidenum">
              <a:rPr lang="en-US" smtClean="0"/>
              <a:t>‹#›</a:t>
            </a:fld>
            <a:endParaRPr lang="en-US"/>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DBCCE-DD0B-2A48-8A33-0387D9132A37}" type="datetimeFigureOut">
              <a:rPr lang="en-US" smtClean="0"/>
              <a:t>10/26/2015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218A6-F468-5749-BE4B-67E2BF7613C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en-US"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DBCCE-DD0B-2A48-8A33-0387D9132A37}"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218A6-F468-5749-BE4B-67E2BF7613C3}" type="slidenum">
              <a:rPr lang="en-US" smtClean="0"/>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618565" y="1600200"/>
            <a:ext cx="7878788" cy="46392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505200" y="6356350"/>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fld id="{166DBCCE-DD0B-2A48-8A33-0387D9132A37}" type="datetimeFigureOut">
              <a:rPr lang="en-US" smtClean="0"/>
              <a:t>10/26/2015</a:t>
            </a:fld>
            <a:endParaRPr lang="en-US"/>
          </a:p>
        </p:txBody>
      </p:sp>
      <p:sp>
        <p:nvSpPr>
          <p:cNvPr id="5" name="Footer Placeholder 4"/>
          <p:cNvSpPr>
            <a:spLocks noGrp="1"/>
          </p:cNvSpPr>
          <p:nvPr>
            <p:ph type="ftr" sz="quarter" idx="3"/>
          </p:nvPr>
        </p:nvSpPr>
        <p:spPr>
          <a:xfrm>
            <a:off x="280416" y="6356350"/>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8077200" y="6356350"/>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fld id="{EBF218A6-F468-5749-BE4B-67E2BF7613C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youtube.com/watch?v=cZizf-xtV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www.youtube.com/watch?v=OJe1W_HIWmA"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historymatters.gmu.edu/d/6609/"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en.wikipedia.org/wiki/Annexation"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en.wikipedia.org/wiki/Malay_Archipelago" TargetMode="External"/><Relationship Id="rId3" Type="http://schemas.openxmlformats.org/officeDocument/2006/relationships/hyperlink" Target="http://en.wikipedia.org/wiki/Holy_Land" TargetMode="External"/><Relationship Id="rId7" Type="http://schemas.openxmlformats.org/officeDocument/2006/relationships/hyperlink" Target="http://en.wikipedia.org/wiki/Pacific_Islands" TargetMode="External"/><Relationship Id="rId2" Type="http://schemas.openxmlformats.org/officeDocument/2006/relationships/hyperlink" Target="http://en.wikipedia.org/wiki/Secret_society" TargetMode="External"/><Relationship Id="rId1" Type="http://schemas.openxmlformats.org/officeDocument/2006/relationships/slideLayout" Target="../slideLayouts/slideLayout2.xml"/><Relationship Id="rId6" Type="http://schemas.openxmlformats.org/officeDocument/2006/relationships/hyperlink" Target="http://en.wikipedia.org/wiki/Crete" TargetMode="External"/><Relationship Id="rId11" Type="http://schemas.openxmlformats.org/officeDocument/2006/relationships/hyperlink" Target="http://en.wikipedia.org/wiki/United_States" TargetMode="External"/><Relationship Id="rId5" Type="http://schemas.openxmlformats.org/officeDocument/2006/relationships/hyperlink" Target="http://en.wikipedia.org/wiki/Cyprus" TargetMode="External"/><Relationship Id="rId10" Type="http://schemas.openxmlformats.org/officeDocument/2006/relationships/hyperlink" Target="http://en.wikipedia.org/wiki/Japan" TargetMode="External"/><Relationship Id="rId4" Type="http://schemas.openxmlformats.org/officeDocument/2006/relationships/hyperlink" Target="http://en.wikipedia.org/wiki/Euphrates" TargetMode="External"/><Relationship Id="rId9" Type="http://schemas.openxmlformats.org/officeDocument/2006/relationships/hyperlink" Target="http://en.wikipedia.org/wiki/China"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21.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jpeg"/><Relationship Id="rId4" Type="http://schemas.openxmlformats.org/officeDocument/2006/relationships/diagramQuickStyle" Target="../diagrams/quickStyle1.xml"/><Relationship Id="rId9" Type="http://schemas.openxmlformats.org/officeDocument/2006/relationships/image" Target="../media/image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Age of Imperialism</a:t>
            </a:r>
            <a:endParaRPr lang="en-US" dirty="0"/>
          </a:p>
        </p:txBody>
      </p:sp>
      <p:sp>
        <p:nvSpPr>
          <p:cNvPr id="3" name="Subtitle 2"/>
          <p:cNvSpPr>
            <a:spLocks noGrp="1"/>
          </p:cNvSpPr>
          <p:nvPr>
            <p:ph type="subTitle" idx="1"/>
          </p:nvPr>
        </p:nvSpPr>
        <p:spPr/>
        <p:txBody>
          <a:bodyPr>
            <a:normAutofit/>
          </a:bodyPr>
          <a:lstStyle/>
          <a:p>
            <a:r>
              <a:rPr lang="en-US" sz="3200" dirty="0" smtClean="0"/>
              <a:t>1850-1914</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fontScale="90000"/>
          </a:bodyPr>
          <a:lstStyle/>
          <a:p>
            <a:r>
              <a:rPr lang="en-US" dirty="0" smtClean="0"/>
              <a:t>Forms of Imperialism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5711266"/>
              </p:ext>
            </p:extLst>
          </p:nvPr>
        </p:nvGraphicFramePr>
        <p:xfrm>
          <a:off x="152400" y="1295400"/>
          <a:ext cx="8763000" cy="5544648"/>
        </p:xfrm>
        <a:graphic>
          <a:graphicData uri="http://schemas.openxmlformats.org/drawingml/2006/table">
            <a:tbl>
              <a:tblPr firstRow="1" bandRow="1">
                <a:tableStyleId>{5C22544A-7EE6-4342-B048-85BDC9FD1C3A}</a:tableStyleId>
              </a:tblPr>
              <a:tblGrid>
                <a:gridCol w="2921000"/>
                <a:gridCol w="2921000"/>
                <a:gridCol w="2921000"/>
              </a:tblGrid>
              <a:tr h="407730">
                <a:tc>
                  <a:txBody>
                    <a:bodyPr/>
                    <a:lstStyle/>
                    <a:p>
                      <a:pPr algn="ctr"/>
                      <a:r>
                        <a:rPr lang="en-US" dirty="0" smtClean="0">
                          <a:solidFill>
                            <a:schemeClr val="tx1"/>
                          </a:solidFill>
                        </a:rPr>
                        <a:t>Forms of Imperialism</a:t>
                      </a:r>
                      <a:endParaRPr lang="en-US"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Characteristics</a:t>
                      </a:r>
                      <a:endParaRPr lang="en-US"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Example</a:t>
                      </a:r>
                      <a:endParaRPr lang="en-US" dirty="0">
                        <a:solidFill>
                          <a:schemeClr val="tx1"/>
                        </a:solidFill>
                      </a:endParaRPr>
                    </a:p>
                  </a:txBody>
                  <a:tcPr>
                    <a:solidFill>
                      <a:schemeClr val="bg2">
                        <a:lumMod val="50000"/>
                        <a:lumOff val="50000"/>
                      </a:schemeClr>
                    </a:solidFill>
                  </a:tcPr>
                </a:tc>
              </a:tr>
              <a:tr h="703752">
                <a:tc>
                  <a:txBody>
                    <a:bodyPr/>
                    <a:lstStyle/>
                    <a:p>
                      <a:pPr algn="ctr"/>
                      <a:r>
                        <a:rPr lang="en-US" sz="2000" b="1" dirty="0" smtClean="0">
                          <a:solidFill>
                            <a:schemeClr val="tx1"/>
                          </a:solidFill>
                        </a:rPr>
                        <a:t>Colony</a:t>
                      </a:r>
                      <a:endParaRPr lang="en-US" sz="2000" b="1"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A country of region governed internally by a foreign power</a:t>
                      </a:r>
                      <a:endParaRPr lang="en-US"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Somaliland in East Africa was a Frenc</a:t>
                      </a:r>
                      <a:r>
                        <a:rPr lang="en-US" baseline="0" dirty="0" smtClean="0">
                          <a:solidFill>
                            <a:schemeClr val="tx1"/>
                          </a:solidFill>
                        </a:rPr>
                        <a:t>h colony</a:t>
                      </a:r>
                      <a:endParaRPr lang="en-US" dirty="0">
                        <a:solidFill>
                          <a:schemeClr val="tx1"/>
                        </a:solidFill>
                      </a:endParaRPr>
                    </a:p>
                  </a:txBody>
                  <a:tcPr>
                    <a:solidFill>
                      <a:schemeClr val="bg2">
                        <a:lumMod val="50000"/>
                        <a:lumOff val="50000"/>
                      </a:schemeClr>
                    </a:solidFill>
                  </a:tcPr>
                </a:tc>
              </a:tr>
              <a:tr h="1306970">
                <a:tc>
                  <a:txBody>
                    <a:bodyPr/>
                    <a:lstStyle/>
                    <a:p>
                      <a:pPr algn="ctr"/>
                      <a:r>
                        <a:rPr lang="en-US" sz="2000" b="1" dirty="0" smtClean="0">
                          <a:solidFill>
                            <a:schemeClr val="tx1"/>
                          </a:solidFill>
                        </a:rPr>
                        <a:t>Protectorate</a:t>
                      </a:r>
                      <a:endParaRPr lang="en-US" sz="2000" b="1"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A country or territory with its own internal government but under the control of an outside power</a:t>
                      </a:r>
                      <a:endParaRPr lang="en-US"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Britain</a:t>
                      </a:r>
                      <a:r>
                        <a:rPr lang="en-US" baseline="0" dirty="0" smtClean="0">
                          <a:solidFill>
                            <a:schemeClr val="tx1"/>
                          </a:solidFill>
                        </a:rPr>
                        <a:t> established a protectorate over the Niger River delta</a:t>
                      </a:r>
                      <a:endParaRPr lang="en-US" dirty="0">
                        <a:solidFill>
                          <a:schemeClr val="tx1"/>
                        </a:solidFill>
                      </a:endParaRPr>
                    </a:p>
                  </a:txBody>
                  <a:tcPr>
                    <a:solidFill>
                      <a:schemeClr val="bg2">
                        <a:lumMod val="50000"/>
                        <a:lumOff val="50000"/>
                      </a:schemeClr>
                    </a:solidFill>
                  </a:tcPr>
                </a:tc>
              </a:tr>
              <a:tr h="1306970">
                <a:tc>
                  <a:txBody>
                    <a:bodyPr/>
                    <a:lstStyle/>
                    <a:p>
                      <a:pPr algn="ctr"/>
                      <a:r>
                        <a:rPr lang="en-US" sz="2000" b="1" dirty="0" smtClean="0">
                          <a:solidFill>
                            <a:schemeClr val="tx1"/>
                          </a:solidFill>
                        </a:rPr>
                        <a:t>Sphere of Influence</a:t>
                      </a:r>
                      <a:r>
                        <a:rPr lang="en-US" sz="2000" b="1" baseline="0" dirty="0" smtClean="0">
                          <a:solidFill>
                            <a:schemeClr val="tx1"/>
                          </a:solidFill>
                        </a:rPr>
                        <a:t> </a:t>
                      </a:r>
                      <a:endParaRPr lang="en-US" sz="2000" b="1"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An area in which an outside power claims exclusive</a:t>
                      </a:r>
                      <a:r>
                        <a:rPr lang="en-US" baseline="0" dirty="0" smtClean="0">
                          <a:solidFill>
                            <a:schemeClr val="tx1"/>
                          </a:solidFill>
                        </a:rPr>
                        <a:t> investment of trading privileges</a:t>
                      </a:r>
                      <a:endParaRPr lang="en-US"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Liberia was under the sphere of influence of the United States</a:t>
                      </a:r>
                      <a:endParaRPr lang="en-US" dirty="0">
                        <a:solidFill>
                          <a:schemeClr val="tx1"/>
                        </a:solidFill>
                      </a:endParaRPr>
                    </a:p>
                  </a:txBody>
                  <a:tcPr>
                    <a:solidFill>
                      <a:schemeClr val="bg2">
                        <a:lumMod val="50000"/>
                        <a:lumOff val="50000"/>
                      </a:schemeClr>
                    </a:solidFill>
                  </a:tcPr>
                </a:tc>
              </a:tr>
              <a:tr h="1608578">
                <a:tc>
                  <a:txBody>
                    <a:bodyPr/>
                    <a:lstStyle/>
                    <a:p>
                      <a:pPr algn="ctr"/>
                      <a:r>
                        <a:rPr lang="en-US" sz="2000" b="1" dirty="0" smtClean="0">
                          <a:solidFill>
                            <a:schemeClr val="tx1"/>
                          </a:solidFill>
                        </a:rPr>
                        <a:t>Economic Imperialism</a:t>
                      </a:r>
                      <a:endParaRPr lang="en-US" sz="2000" b="1"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Independent</a:t>
                      </a:r>
                      <a:r>
                        <a:rPr lang="en-US" baseline="0" dirty="0" smtClean="0">
                          <a:solidFill>
                            <a:schemeClr val="tx1"/>
                          </a:solidFill>
                        </a:rPr>
                        <a:t> but less developed nations controlled by private business interests rather than by other governments</a:t>
                      </a:r>
                      <a:endParaRPr lang="en-US" dirty="0">
                        <a:solidFill>
                          <a:schemeClr val="tx1"/>
                        </a:solidFill>
                      </a:endParaRPr>
                    </a:p>
                  </a:txBody>
                  <a:tcPr>
                    <a:solidFill>
                      <a:schemeClr val="bg2">
                        <a:lumMod val="50000"/>
                        <a:lumOff val="50000"/>
                      </a:schemeClr>
                    </a:solidFill>
                  </a:tcPr>
                </a:tc>
                <a:tc>
                  <a:txBody>
                    <a:bodyPr/>
                    <a:lstStyle/>
                    <a:p>
                      <a:pPr algn="ctr"/>
                      <a:r>
                        <a:rPr lang="en-US" dirty="0" smtClean="0">
                          <a:solidFill>
                            <a:schemeClr val="tx1"/>
                          </a:solidFill>
                        </a:rPr>
                        <a:t>The Dole Fruit company controlled pineapple trade in Hawaii</a:t>
                      </a:r>
                      <a:r>
                        <a:rPr lang="en-US" baseline="0" dirty="0" smtClean="0">
                          <a:solidFill>
                            <a:schemeClr val="tx1"/>
                          </a:solidFill>
                        </a:rPr>
                        <a:t> </a:t>
                      </a:r>
                      <a:endParaRPr lang="en-US" dirty="0">
                        <a:solidFill>
                          <a:schemeClr val="tx1"/>
                        </a:solidFill>
                      </a:endParaRPr>
                    </a:p>
                  </a:txBody>
                  <a:tcPr>
                    <a:solidFill>
                      <a:schemeClr val="bg2">
                        <a:lumMod val="50000"/>
                        <a:lumOff val="50000"/>
                      </a:schemeClr>
                    </a:solidFill>
                  </a:tcPr>
                </a:tc>
              </a:tr>
            </a:tbl>
          </a:graphicData>
        </a:graphic>
      </p:graphicFrame>
    </p:spTree>
    <p:extLst>
      <p:ext uri="{BB962C8B-B14F-4D97-AF65-F5344CB8AC3E}">
        <p14:creationId xmlns:p14="http://schemas.microsoft.com/office/powerpoint/2010/main" val="4289616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Forms of Imperialism</a:t>
            </a:r>
            <a:endParaRPr lang="en-US" dirty="0"/>
          </a:p>
        </p:txBody>
      </p:sp>
      <p:graphicFrame>
        <p:nvGraphicFramePr>
          <p:cNvPr id="4" name="Content Placeholder 3"/>
          <p:cNvGraphicFramePr>
            <a:graphicFrameLocks noGrp="1"/>
          </p:cNvGraphicFramePr>
          <p:nvPr>
            <p:ph idx="1"/>
          </p:nvPr>
        </p:nvGraphicFramePr>
        <p:xfrm>
          <a:off x="457200" y="1219200"/>
          <a:ext cx="8229600" cy="4953001"/>
        </p:xfrm>
        <a:graphic>
          <a:graphicData uri="http://schemas.openxmlformats.org/drawingml/2006/table">
            <a:tbl>
              <a:tblPr firstRow="1" bandRow="1">
                <a:tableStyleId>{5C22544A-7EE6-4342-B048-85BDC9FD1C3A}</a:tableStyleId>
              </a:tblPr>
              <a:tblGrid>
                <a:gridCol w="4114800"/>
                <a:gridCol w="4114800"/>
              </a:tblGrid>
              <a:tr h="514323">
                <a:tc>
                  <a:txBody>
                    <a:bodyPr/>
                    <a:lstStyle/>
                    <a:p>
                      <a:pPr algn="ctr"/>
                      <a:r>
                        <a:rPr lang="en-US" b="1" dirty="0" smtClean="0">
                          <a:solidFill>
                            <a:schemeClr val="tx1"/>
                          </a:solidFill>
                        </a:rPr>
                        <a:t>Indirect</a:t>
                      </a:r>
                      <a:r>
                        <a:rPr lang="en-US" b="1" baseline="0" dirty="0" smtClean="0">
                          <a:solidFill>
                            <a:schemeClr val="tx1"/>
                          </a:solidFill>
                        </a:rPr>
                        <a:t> Control</a:t>
                      </a:r>
                      <a:endParaRPr lang="en-US" b="1" dirty="0">
                        <a:solidFill>
                          <a:schemeClr val="tx1"/>
                        </a:solidFill>
                      </a:endParaRPr>
                    </a:p>
                  </a:txBody>
                  <a:tcPr/>
                </a:tc>
                <a:tc>
                  <a:txBody>
                    <a:bodyPr/>
                    <a:lstStyle/>
                    <a:p>
                      <a:pPr algn="ctr"/>
                      <a:r>
                        <a:rPr lang="en-US" b="1" dirty="0" smtClean="0">
                          <a:solidFill>
                            <a:schemeClr val="tx1"/>
                          </a:solidFill>
                        </a:rPr>
                        <a:t>Direct</a:t>
                      </a:r>
                      <a:r>
                        <a:rPr lang="en-US" b="1" baseline="0" dirty="0" smtClean="0">
                          <a:solidFill>
                            <a:schemeClr val="tx1"/>
                          </a:solidFill>
                        </a:rPr>
                        <a:t> Control</a:t>
                      </a:r>
                      <a:endParaRPr lang="en-US" b="1" dirty="0">
                        <a:solidFill>
                          <a:schemeClr val="tx1"/>
                        </a:solidFill>
                      </a:endParaRPr>
                    </a:p>
                  </a:txBody>
                  <a:tcPr/>
                </a:tc>
              </a:tr>
              <a:tr h="2409568">
                <a:tc>
                  <a:txBody>
                    <a:bodyPr/>
                    <a:lstStyle/>
                    <a:p>
                      <a:pPr algn="ctr"/>
                      <a:r>
                        <a:rPr lang="en-US" sz="2000" b="0" dirty="0" smtClean="0"/>
                        <a:t>Local</a:t>
                      </a:r>
                      <a:r>
                        <a:rPr lang="en-US" sz="2000" b="0" baseline="0" dirty="0" smtClean="0"/>
                        <a:t> government officials were used</a:t>
                      </a:r>
                    </a:p>
                    <a:p>
                      <a:pPr algn="ctr"/>
                      <a:r>
                        <a:rPr lang="en-US" sz="2000" b="0" baseline="0" dirty="0" smtClean="0"/>
                        <a:t>Limited self-rule</a:t>
                      </a:r>
                    </a:p>
                    <a:p>
                      <a:pPr algn="ctr"/>
                      <a:r>
                        <a:rPr lang="en-US" sz="2000" b="0" baseline="0" dirty="0" smtClean="0"/>
                        <a:t>Goal: to develop future leaders</a:t>
                      </a:r>
                    </a:p>
                    <a:p>
                      <a:pPr algn="ctr"/>
                      <a:r>
                        <a:rPr lang="en-US" sz="2000" b="0" baseline="0" dirty="0" smtClean="0"/>
                        <a:t>Government institutions are based on European styles but many have local rules</a:t>
                      </a:r>
                      <a:endParaRPr lang="en-US" sz="2000" b="0" dirty="0"/>
                    </a:p>
                  </a:txBody>
                  <a:tcPr/>
                </a:tc>
                <a:tc>
                  <a:txBody>
                    <a:bodyPr/>
                    <a:lstStyle/>
                    <a:p>
                      <a:pPr algn="ctr"/>
                      <a:r>
                        <a:rPr lang="en-US" sz="2000" b="0" dirty="0" smtClean="0"/>
                        <a:t>Foreign</a:t>
                      </a:r>
                      <a:r>
                        <a:rPr lang="en-US" sz="2000" b="0" baseline="0" dirty="0" smtClean="0"/>
                        <a:t> officials brought in to rule</a:t>
                      </a:r>
                    </a:p>
                    <a:p>
                      <a:pPr algn="ctr"/>
                      <a:r>
                        <a:rPr lang="en-US" sz="2000" b="0" baseline="0" dirty="0" smtClean="0"/>
                        <a:t>No self-rule</a:t>
                      </a:r>
                    </a:p>
                    <a:p>
                      <a:pPr algn="ctr"/>
                      <a:r>
                        <a:rPr lang="en-US" sz="2000" b="0" baseline="0" dirty="0" smtClean="0"/>
                        <a:t>Goal: assimilation</a:t>
                      </a:r>
                    </a:p>
                    <a:p>
                      <a:pPr algn="ctr"/>
                      <a:r>
                        <a:rPr lang="en-US" sz="2000" b="0" baseline="0" dirty="0" smtClean="0"/>
                        <a:t>Government institutions are based only on European styles </a:t>
                      </a:r>
                      <a:endParaRPr lang="en-US" sz="2000" b="0" dirty="0"/>
                    </a:p>
                  </a:txBody>
                  <a:tcPr/>
                </a:tc>
              </a:tr>
              <a:tr h="2029110">
                <a:tc>
                  <a:txBody>
                    <a:bodyPr/>
                    <a:lstStyle/>
                    <a:p>
                      <a:pPr algn="ctr"/>
                      <a:r>
                        <a:rPr lang="en-US" sz="2000" b="1" dirty="0" smtClean="0"/>
                        <a:t>Examples: </a:t>
                      </a:r>
                    </a:p>
                    <a:p>
                      <a:pPr algn="ctr"/>
                      <a:r>
                        <a:rPr lang="en-US" sz="2000" b="0" dirty="0" smtClean="0"/>
                        <a:t>British colonies such as</a:t>
                      </a:r>
                      <a:r>
                        <a:rPr lang="en-US" sz="2000" b="0" baseline="0" dirty="0" smtClean="0"/>
                        <a:t> Nigeria, India, Burma</a:t>
                      </a:r>
                      <a:endParaRPr lang="en-US" sz="2000" b="0" dirty="0" smtClean="0"/>
                    </a:p>
                    <a:p>
                      <a:pPr algn="ctr"/>
                      <a:r>
                        <a:rPr lang="en-US" sz="2000" b="0" dirty="0" smtClean="0"/>
                        <a:t>U.S.</a:t>
                      </a:r>
                      <a:r>
                        <a:rPr lang="en-US" sz="2000" b="0" baseline="0" dirty="0" smtClean="0"/>
                        <a:t> colonies on Pacific Islands</a:t>
                      </a:r>
                      <a:endParaRPr lang="en-US" sz="2000" b="0" dirty="0"/>
                    </a:p>
                  </a:txBody>
                  <a:tcPr/>
                </a:tc>
                <a:tc>
                  <a:txBody>
                    <a:bodyPr/>
                    <a:lstStyle/>
                    <a:p>
                      <a:pPr algn="ctr"/>
                      <a:r>
                        <a:rPr lang="en-US" sz="2000" b="1" dirty="0" smtClean="0"/>
                        <a:t>Examples: </a:t>
                      </a:r>
                    </a:p>
                    <a:p>
                      <a:pPr algn="ctr"/>
                      <a:r>
                        <a:rPr lang="en-US" sz="2000" b="0" dirty="0" smtClean="0"/>
                        <a:t>French colonies such as Somaliland, Vietnam</a:t>
                      </a:r>
                    </a:p>
                    <a:p>
                      <a:pPr algn="ctr"/>
                      <a:r>
                        <a:rPr lang="en-US" sz="2000" b="0" dirty="0" smtClean="0"/>
                        <a:t>German colonies such as Tanganyika</a:t>
                      </a:r>
                    </a:p>
                    <a:p>
                      <a:pPr algn="ctr"/>
                      <a:r>
                        <a:rPr lang="en-US" sz="2000" b="0" dirty="0" smtClean="0"/>
                        <a:t>Portuguese</a:t>
                      </a:r>
                      <a:r>
                        <a:rPr lang="en-US" sz="2000" b="0" baseline="0" dirty="0" smtClean="0"/>
                        <a:t> colonies such as Angola </a:t>
                      </a:r>
                      <a:endParaRPr lang="en-US" sz="2000" b="0" dirty="0"/>
                    </a:p>
                  </a:txBody>
                  <a:tcPr/>
                </a:tc>
              </a:tr>
            </a:tbl>
          </a:graphicData>
        </a:graphic>
      </p:graphicFrame>
    </p:spTree>
    <p:extLst>
      <p:ext uri="{BB962C8B-B14F-4D97-AF65-F5344CB8AC3E}">
        <p14:creationId xmlns:p14="http://schemas.microsoft.com/office/powerpoint/2010/main" val="2922685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Imperialism		</a:t>
            </a:r>
            <a:endParaRPr lang="en-US" dirty="0"/>
          </a:p>
        </p:txBody>
      </p:sp>
      <p:sp>
        <p:nvSpPr>
          <p:cNvPr id="3" name="Content Placeholder 2"/>
          <p:cNvSpPr>
            <a:spLocks noGrp="1"/>
          </p:cNvSpPr>
          <p:nvPr>
            <p:ph idx="1"/>
          </p:nvPr>
        </p:nvSpPr>
        <p:spPr/>
        <p:txBody>
          <a:bodyPr/>
          <a:lstStyle/>
          <a:p>
            <a:r>
              <a:rPr lang="en-US" sz="2800" dirty="0" smtClean="0">
                <a:solidFill>
                  <a:srgbClr val="92D050"/>
                </a:solidFill>
              </a:rPr>
              <a:t>History Alive- Imperialism Snapshot Activity</a:t>
            </a:r>
            <a:r>
              <a:rPr lang="en-US" sz="2800" dirty="0" smtClean="0"/>
              <a:t>:</a:t>
            </a:r>
          </a:p>
          <a:p>
            <a:pPr lvl="1"/>
            <a:r>
              <a:rPr lang="en-US" sz="2400" dirty="0" smtClean="0"/>
              <a:t>Respond to images of Imperialism</a:t>
            </a:r>
            <a:endParaRPr lang="en-US" sz="2400" dirty="0"/>
          </a:p>
          <a:p>
            <a:pPr lvl="1"/>
            <a:r>
              <a:rPr lang="en-US" sz="2400" dirty="0" smtClean="0"/>
              <a:t>Complete with a partner or small group (as assigned)</a:t>
            </a:r>
          </a:p>
          <a:p>
            <a:pPr lvl="1"/>
            <a:r>
              <a:rPr lang="en-US" sz="2400" dirty="0" smtClean="0"/>
              <a:t>Review in large group</a:t>
            </a:r>
            <a:endParaRPr lang="en-US" sz="2400" dirty="0"/>
          </a:p>
        </p:txBody>
      </p:sp>
    </p:spTree>
    <p:extLst>
      <p:ext uri="{BB962C8B-B14F-4D97-AF65-F5344CB8AC3E}">
        <p14:creationId xmlns:p14="http://schemas.microsoft.com/office/powerpoint/2010/main" val="402207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Imperialism in Africa </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Big Scramble was on…..</a:t>
            </a:r>
            <a:endParaRPr lang="en-US" dirty="0"/>
          </a:p>
        </p:txBody>
      </p:sp>
      <p:sp>
        <p:nvSpPr>
          <p:cNvPr id="5" name="Content Placeholder 4"/>
          <p:cNvSpPr>
            <a:spLocks noGrp="1"/>
          </p:cNvSpPr>
          <p:nvPr>
            <p:ph idx="1"/>
          </p:nvPr>
        </p:nvSpPr>
        <p:spPr/>
        <p:txBody>
          <a:bodyPr/>
          <a:lstStyle/>
          <a:p>
            <a:r>
              <a:rPr lang="en-US" dirty="0" smtClean="0">
                <a:solidFill>
                  <a:srgbClr val="92D050"/>
                </a:solidFill>
                <a:latin typeface="Times New Roman" pitchFamily="18" charset="0"/>
                <a:cs typeface="Times New Roman" pitchFamily="18" charset="0"/>
              </a:rPr>
              <a:t>….Everybody wants a piece of the cake….</a:t>
            </a:r>
          </a:p>
          <a:p>
            <a:endParaRPr lang="en-US" dirty="0" smtClean="0">
              <a:solidFill>
                <a:srgbClr val="92D050"/>
              </a:solidFill>
              <a:latin typeface="Times New Roman" pitchFamily="18" charset="0"/>
              <a:cs typeface="Times New Roman" pitchFamily="18" charset="0"/>
            </a:endParaRPr>
          </a:p>
          <a:p>
            <a:r>
              <a:rPr lang="en-US" dirty="0" smtClean="0">
                <a:solidFill>
                  <a:srgbClr val="92D050"/>
                </a:solidFill>
                <a:latin typeface="Times New Roman" pitchFamily="18" charset="0"/>
                <a:cs typeface="Times New Roman" pitchFamily="18" charset="0"/>
              </a:rPr>
              <a:t>Imperialism literally devours Africa.  No other place on Earth will be conquered and consumed by the Europeans to the degree that Africa was.</a:t>
            </a:r>
          </a:p>
          <a:p>
            <a:endParaRPr lang="en-US" dirty="0">
              <a:solidFill>
                <a:srgbClr val="92D050"/>
              </a:solidFill>
              <a:latin typeface="Times New Roman" pitchFamily="18" charset="0"/>
              <a:cs typeface="Times New Roman" pitchFamily="18" charset="0"/>
            </a:endParaRPr>
          </a:p>
          <a:p>
            <a:endParaRPr lang="en-US" dirty="0">
              <a:solidFill>
                <a:srgbClr val="92D050"/>
              </a:solidFill>
              <a:latin typeface="Times New Roman" pitchFamily="18" charset="0"/>
              <a:cs typeface="Times New Roman" pitchFamily="18" charset="0"/>
            </a:endParaRPr>
          </a:p>
          <a:p>
            <a:endParaRPr lang="en-US" dirty="0" smtClean="0">
              <a:solidFill>
                <a:srgbClr val="FFC000"/>
              </a:solidFill>
              <a:latin typeface="Times New Roman" pitchFamily="18" charset="0"/>
              <a:cs typeface="Times New Roman" pitchFamily="18" charset="0"/>
            </a:endParaRPr>
          </a:p>
          <a:p>
            <a:pPr marL="0" indent="0">
              <a:buNone/>
            </a:pPr>
            <a:endParaRPr lang="en-US" dirty="0"/>
          </a:p>
        </p:txBody>
      </p:sp>
    </p:spTree>
    <p:extLst>
      <p:ext uri="{BB962C8B-B14F-4D97-AF65-F5344CB8AC3E}">
        <p14:creationId xmlns:p14="http://schemas.microsoft.com/office/powerpoint/2010/main" val="2025794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50000"/>
              <a:lumOff val="50000"/>
            </a:schemeClr>
          </a:solidFill>
        </p:spPr>
        <p:txBody>
          <a:bodyPr>
            <a:normAutofit/>
          </a:bodyPr>
          <a:lstStyle/>
          <a:p>
            <a:r>
              <a:rPr lang="en-US" dirty="0" smtClean="0">
                <a:solidFill>
                  <a:schemeClr val="bg2">
                    <a:lumMod val="10000"/>
                    <a:lumOff val="90000"/>
                  </a:schemeClr>
                </a:solidFill>
                <a:latin typeface="Times New Roman" pitchFamily="18" charset="0"/>
                <a:cs typeface="Times New Roman" pitchFamily="18" charset="0"/>
              </a:rPr>
              <a:t>Imperialism in Africa</a:t>
            </a:r>
            <a:endParaRPr lang="en-US" dirty="0">
              <a:solidFill>
                <a:schemeClr val="bg2">
                  <a:lumMod val="10000"/>
                  <a:lumOff val="90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5105400"/>
          </a:xfrm>
        </p:spPr>
        <p:txBody>
          <a:bodyPr>
            <a:noAutofit/>
          </a:bodyPr>
          <a:lstStyle/>
          <a:p>
            <a:pPr marL="514350" indent="-514350">
              <a:buAutoNum type="romanUcPeriod"/>
            </a:pPr>
            <a:r>
              <a:rPr lang="en-US" sz="2800" dirty="0" smtClean="0">
                <a:solidFill>
                  <a:srgbClr val="92D050"/>
                </a:solidFill>
                <a:latin typeface="Times New Roman" pitchFamily="18" charset="0"/>
                <a:cs typeface="Times New Roman" pitchFamily="18" charset="0"/>
              </a:rPr>
              <a:t>Africa-</a:t>
            </a:r>
          </a:p>
          <a:p>
            <a:pPr marL="514350" indent="-514350">
              <a:buNone/>
            </a:pPr>
            <a:r>
              <a:rPr lang="en-US" sz="2800" dirty="0">
                <a:solidFill>
                  <a:srgbClr val="92D050"/>
                </a:solidFill>
                <a:latin typeface="Times New Roman" pitchFamily="18" charset="0"/>
                <a:cs typeface="Times New Roman" pitchFamily="18" charset="0"/>
              </a:rPr>
              <a:t>	</a:t>
            </a:r>
            <a:r>
              <a:rPr lang="en-US" sz="2800" dirty="0" smtClean="0">
                <a:solidFill>
                  <a:srgbClr val="92D050"/>
                </a:solidFill>
                <a:latin typeface="Times New Roman" pitchFamily="18" charset="0"/>
                <a:cs typeface="Times New Roman" pitchFamily="18" charset="0"/>
              </a:rPr>
              <a:t>~Before being conquered by the Europeans, Africa was populated by 100’s of Ethnic Groups speaking over 1,000 Languages.  African Societies ranged from small tribal communities to empires of 10 million people.</a:t>
            </a:r>
          </a:p>
          <a:p>
            <a:pPr marL="514350" indent="-514350">
              <a:buNone/>
            </a:pPr>
            <a:r>
              <a:rPr lang="en-US" sz="2800" dirty="0">
                <a:solidFill>
                  <a:schemeClr val="tx2">
                    <a:lumMod val="50000"/>
                  </a:schemeClr>
                </a:solidFill>
                <a:latin typeface="Times New Roman" pitchFamily="18" charset="0"/>
                <a:cs typeface="Times New Roman" pitchFamily="18" charset="0"/>
              </a:rPr>
              <a:t>	</a:t>
            </a:r>
            <a:endParaRPr lang="en-US" sz="2800" dirty="0" smtClean="0">
              <a:solidFill>
                <a:schemeClr val="tx2">
                  <a:lumMod val="50000"/>
                </a:schemeClr>
              </a:solidFill>
              <a:latin typeface="Times New Roman" pitchFamily="18" charset="0"/>
              <a:cs typeface="Times New Roman" pitchFamily="18" charset="0"/>
            </a:endParaRPr>
          </a:p>
          <a:p>
            <a:pPr marL="514350" indent="-514350">
              <a:buNone/>
            </a:pPr>
            <a:r>
              <a:rPr lang="en-US" sz="2800" dirty="0">
                <a:solidFill>
                  <a:schemeClr val="tx2">
                    <a:lumMod val="5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2373711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2800" dirty="0" smtClean="0">
                <a:latin typeface="Times New Roman" pitchFamily="18" charset="0"/>
                <a:cs typeface="Times New Roman" pitchFamily="18" charset="0"/>
              </a:rPr>
              <a:t>Africa Continued:</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143000"/>
            <a:ext cx="8229600" cy="4983163"/>
          </a:xfrm>
        </p:spPr>
        <p:txBody>
          <a:bodyPr>
            <a:normAutofit/>
          </a:bodyPr>
          <a:lstStyle/>
          <a:p>
            <a:r>
              <a:rPr lang="en-US" dirty="0" smtClean="0">
                <a:solidFill>
                  <a:srgbClr val="92D050"/>
                </a:solidFill>
                <a:latin typeface="Times New Roman" pitchFamily="18" charset="0"/>
                <a:cs typeface="Times New Roman" pitchFamily="18" charset="0"/>
              </a:rPr>
              <a:t>~Initial European explorations interior Africa began with David Livingstone.  Henry Stanley and Cecil Rhodes also made contributions in the form of African Exploration and Colonization.</a:t>
            </a:r>
          </a:p>
          <a:p>
            <a:r>
              <a:rPr lang="en-US" dirty="0" smtClean="0">
                <a:solidFill>
                  <a:srgbClr val="92D050"/>
                </a:solidFill>
                <a:latin typeface="Times New Roman" pitchFamily="18" charset="0"/>
                <a:cs typeface="Times New Roman" pitchFamily="18" charset="0"/>
              </a:rPr>
              <a:t>Prior to this era, Europe’s direct experience with Africa was focused on those areas bordering on the Mediterranean and other coastal areas.  </a:t>
            </a:r>
          </a:p>
          <a:p>
            <a:r>
              <a:rPr lang="en-US" dirty="0" smtClean="0">
                <a:solidFill>
                  <a:srgbClr val="92D050"/>
                </a:solidFill>
                <a:latin typeface="Times New Roman" pitchFamily="18" charset="0"/>
                <a:cs typeface="Times New Roman" pitchFamily="18" charset="0"/>
              </a:rPr>
              <a:t>An early Dutch Colony had been established in Cape Town, South Africa</a:t>
            </a:r>
          </a:p>
          <a:p>
            <a:endParaRPr lang="en-US" dirty="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2322698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pPr algn="l"/>
            <a:r>
              <a:rPr lang="en-US" sz="2800" dirty="0" smtClean="0">
                <a:latin typeface="Times New Roman" pitchFamily="18" charset="0"/>
                <a:cs typeface="Times New Roman" pitchFamily="18" charset="0"/>
              </a:rPr>
              <a:t>Africa Continued:</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685800"/>
            <a:ext cx="8229600" cy="5791200"/>
          </a:xfrm>
        </p:spPr>
        <p:txBody>
          <a:bodyPr>
            <a:normAutofit fontScale="92500" lnSpcReduction="20000"/>
          </a:bodyPr>
          <a:lstStyle/>
          <a:p>
            <a:r>
              <a:rPr lang="en-US" sz="2800" dirty="0" smtClean="0">
                <a:solidFill>
                  <a:srgbClr val="92D050"/>
                </a:solidFill>
                <a:latin typeface="Times New Roman" pitchFamily="18" charset="0"/>
                <a:cs typeface="Times New Roman" pitchFamily="18" charset="0"/>
              </a:rPr>
              <a:t>European Interest in Africa had been steadily increasing through the 17</a:t>
            </a:r>
            <a:r>
              <a:rPr lang="en-US" sz="2800" baseline="30000" dirty="0" smtClean="0">
                <a:solidFill>
                  <a:srgbClr val="92D050"/>
                </a:solidFill>
                <a:latin typeface="Times New Roman" pitchFamily="18" charset="0"/>
                <a:cs typeface="Times New Roman" pitchFamily="18" charset="0"/>
              </a:rPr>
              <a:t>th</a:t>
            </a:r>
            <a:r>
              <a:rPr lang="en-US" sz="2800" dirty="0" smtClean="0">
                <a:solidFill>
                  <a:srgbClr val="92D050"/>
                </a:solidFill>
                <a:latin typeface="Times New Roman" pitchFamily="18" charset="0"/>
                <a:cs typeface="Times New Roman" pitchFamily="18" charset="0"/>
              </a:rPr>
              <a:t> and 18</a:t>
            </a:r>
            <a:r>
              <a:rPr lang="en-US" sz="2800" baseline="30000" dirty="0" smtClean="0">
                <a:solidFill>
                  <a:srgbClr val="92D050"/>
                </a:solidFill>
                <a:latin typeface="Times New Roman" pitchFamily="18" charset="0"/>
                <a:cs typeface="Times New Roman" pitchFamily="18" charset="0"/>
              </a:rPr>
              <a:t>th</a:t>
            </a:r>
            <a:r>
              <a:rPr lang="en-US" sz="2800" dirty="0" smtClean="0">
                <a:solidFill>
                  <a:srgbClr val="92D050"/>
                </a:solidFill>
                <a:latin typeface="Times New Roman" pitchFamily="18" charset="0"/>
                <a:cs typeface="Times New Roman" pitchFamily="18" charset="0"/>
              </a:rPr>
              <a:t> centuries as many European nations became involved in the Slave Trade.</a:t>
            </a:r>
          </a:p>
          <a:p>
            <a:pPr>
              <a:buNone/>
            </a:pPr>
            <a:endParaRPr lang="en-US" sz="2800" dirty="0" smtClean="0">
              <a:solidFill>
                <a:srgbClr val="92D050"/>
              </a:solidFill>
              <a:latin typeface="Times New Roman" pitchFamily="18" charset="0"/>
              <a:cs typeface="Times New Roman" pitchFamily="18" charset="0"/>
            </a:endParaRPr>
          </a:p>
          <a:p>
            <a:r>
              <a:rPr lang="en-US" sz="2800" dirty="0" smtClean="0">
                <a:solidFill>
                  <a:srgbClr val="92D050"/>
                </a:solidFill>
                <a:latin typeface="Times New Roman" pitchFamily="18" charset="0"/>
                <a:cs typeface="Times New Roman" pitchFamily="18" charset="0"/>
              </a:rPr>
              <a:t>Independent nations however, included Ethiopia (led by </a:t>
            </a:r>
            <a:r>
              <a:rPr lang="en-US" sz="2800" dirty="0" err="1" smtClean="0">
                <a:solidFill>
                  <a:srgbClr val="92D050"/>
                </a:solidFill>
                <a:latin typeface="Times New Roman" pitchFamily="18" charset="0"/>
                <a:cs typeface="Times New Roman" pitchFamily="18" charset="0"/>
              </a:rPr>
              <a:t>Menelik</a:t>
            </a:r>
            <a:r>
              <a:rPr lang="en-US" sz="2800" dirty="0" smtClean="0">
                <a:solidFill>
                  <a:srgbClr val="92D050"/>
                </a:solidFill>
                <a:latin typeface="Times New Roman" pitchFamily="18" charset="0"/>
                <a:cs typeface="Times New Roman" pitchFamily="18" charset="0"/>
              </a:rPr>
              <a:t> II) and Liberia (established by the United States as a colony for freed slaves).</a:t>
            </a:r>
          </a:p>
          <a:p>
            <a:endParaRPr lang="en-US" sz="2400" dirty="0" smtClean="0">
              <a:solidFill>
                <a:srgbClr val="92D050"/>
              </a:solidFill>
              <a:latin typeface="Times New Roman" pitchFamily="18" charset="0"/>
              <a:cs typeface="Times New Roman" pitchFamily="18" charset="0"/>
            </a:endParaRPr>
          </a:p>
          <a:p>
            <a:pPr>
              <a:buFont typeface="Arial" charset="0"/>
              <a:buChar char="•"/>
            </a:pPr>
            <a:r>
              <a:rPr lang="en-US" sz="2800" dirty="0" smtClean="0">
                <a:solidFill>
                  <a:srgbClr val="92D050"/>
                </a:solidFill>
                <a:latin typeface="Times New Roman" pitchFamily="18" charset="0"/>
                <a:cs typeface="Times New Roman" pitchFamily="18" charset="0"/>
              </a:rPr>
              <a:t>Liberia was under the sphere of influence of the U.S.</a:t>
            </a:r>
          </a:p>
          <a:p>
            <a:pPr marL="0" indent="0">
              <a:buNone/>
            </a:pPr>
            <a:endParaRPr lang="en-US" dirty="0" smtClean="0">
              <a:solidFill>
                <a:srgbClr val="FFC000"/>
              </a:solidFill>
              <a:latin typeface="Times New Roman" pitchFamily="18" charset="0"/>
              <a:cs typeface="Times New Roman" pitchFamily="18" charset="0"/>
            </a:endParaRPr>
          </a:p>
          <a:p>
            <a:pPr marL="0" indent="0">
              <a:buNone/>
            </a:pPr>
            <a:r>
              <a:rPr lang="en-US" u="sng" dirty="0" smtClean="0">
                <a:solidFill>
                  <a:srgbClr val="FFC000"/>
                </a:solidFill>
                <a:latin typeface="Times New Roman" pitchFamily="18" charset="0"/>
                <a:cs typeface="Times New Roman" pitchFamily="18" charset="0"/>
              </a:rPr>
              <a:t>Assignment</a:t>
            </a:r>
            <a:r>
              <a:rPr lang="en-US" dirty="0" smtClean="0">
                <a:solidFill>
                  <a:srgbClr val="FFC000"/>
                </a:solidFill>
                <a:latin typeface="Times New Roman" pitchFamily="18" charset="0"/>
                <a:cs typeface="Times New Roman" pitchFamily="18" charset="0"/>
              </a:rPr>
              <a:t>- Complete the Africa Map </a:t>
            </a:r>
            <a:endParaRPr lang="en-US" sz="2400" dirty="0" smtClean="0">
              <a:solidFill>
                <a:srgbClr val="FFC000"/>
              </a:solidFill>
              <a:latin typeface="Times New Roman" pitchFamily="18" charset="0"/>
              <a:cs typeface="Times New Roman" pitchFamily="18" charset="0"/>
            </a:endParaRPr>
          </a:p>
          <a:p>
            <a:pPr marL="0" indent="0" algn="ctr">
              <a:buNone/>
            </a:pPr>
            <a:r>
              <a:rPr lang="en-US" i="1" dirty="0" smtClean="0">
                <a:solidFill>
                  <a:srgbClr val="FFC000"/>
                </a:solidFill>
                <a:latin typeface="Times New Roman" pitchFamily="18" charset="0"/>
                <a:cs typeface="Times New Roman" pitchFamily="18" charset="0"/>
                <a:hlinkClick r:id="rId2"/>
              </a:rPr>
              <a:t>Soundtrack for Mapping!</a:t>
            </a:r>
            <a:endParaRPr lang="en-US" i="1" dirty="0" smtClean="0">
              <a:solidFill>
                <a:srgbClr val="FFC000"/>
              </a:solidFill>
              <a:latin typeface="Times New Roman" pitchFamily="18" charset="0"/>
              <a:cs typeface="Times New Roman" pitchFamily="18" charset="0"/>
            </a:endParaRPr>
          </a:p>
          <a:p>
            <a:pPr marL="0" indent="0" algn="ctr">
              <a:buNone/>
            </a:pPr>
            <a:endParaRPr lang="en-US" sz="2800" i="1" dirty="0" smtClean="0">
              <a:solidFill>
                <a:srgbClr val="92D050"/>
              </a:solidFill>
              <a:latin typeface="Times New Roman" pitchFamily="18" charset="0"/>
              <a:cs typeface="Times New Roman" pitchFamily="18" charset="0"/>
            </a:endParaRPr>
          </a:p>
          <a:p>
            <a:pPr>
              <a:buFont typeface="Arial" charset="0"/>
              <a:buChar char="•"/>
            </a:pPr>
            <a:endParaRPr lang="en-US" sz="2800" dirty="0" smtClean="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3777014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dirty="0" smtClean="0">
                <a:solidFill>
                  <a:srgbClr val="FFC000"/>
                </a:solidFill>
                <a:latin typeface="Times New Roman" pitchFamily="18" charset="0"/>
                <a:cs typeface="Times New Roman" pitchFamily="18" charset="0"/>
              </a:rPr>
              <a:t>Africa Continued</a:t>
            </a:r>
            <a:r>
              <a:rPr lang="en-US" sz="2800" dirty="0" smtClean="0">
                <a:solidFill>
                  <a:schemeClr val="tx2">
                    <a:lumMod val="50000"/>
                  </a:schemeClr>
                </a:solidFill>
                <a:latin typeface="Times New Roman" pitchFamily="18" charset="0"/>
                <a:cs typeface="Times New Roman" pitchFamily="18" charset="0"/>
              </a:rPr>
              <a:t>:</a:t>
            </a:r>
            <a:endParaRPr lang="en-US" sz="2800" dirty="0">
              <a:solidFill>
                <a:schemeClr val="tx2">
                  <a:lumMod val="50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38200"/>
            <a:ext cx="8229600" cy="5287963"/>
          </a:xfrm>
        </p:spPr>
        <p:txBody>
          <a:bodyPr>
            <a:normAutofit lnSpcReduction="10000"/>
          </a:bodyPr>
          <a:lstStyle/>
          <a:p>
            <a:pPr>
              <a:buNone/>
            </a:pPr>
            <a:r>
              <a:rPr lang="en-US" dirty="0" smtClean="0">
                <a:latin typeface="Times New Roman" pitchFamily="18" charset="0"/>
                <a:cs typeface="Times New Roman" pitchFamily="18" charset="0"/>
              </a:rPr>
              <a:t>~</a:t>
            </a:r>
            <a:r>
              <a:rPr lang="en-US" sz="2800" dirty="0" smtClean="0">
                <a:solidFill>
                  <a:schemeClr val="tx2">
                    <a:lumMod val="50000"/>
                  </a:schemeClr>
                </a:solidFill>
                <a:latin typeface="Times New Roman" pitchFamily="18" charset="0"/>
                <a:cs typeface="Times New Roman" pitchFamily="18" charset="0"/>
              </a:rPr>
              <a:t> </a:t>
            </a:r>
            <a:r>
              <a:rPr lang="en-US" sz="2800" dirty="0" smtClean="0">
                <a:solidFill>
                  <a:srgbClr val="92D050"/>
                </a:solidFill>
                <a:latin typeface="Times New Roman" pitchFamily="18" charset="0"/>
                <a:cs typeface="Times New Roman" pitchFamily="18" charset="0"/>
              </a:rPr>
              <a:t>5 Motivating Factors behind Imperialism:</a:t>
            </a:r>
          </a:p>
          <a:p>
            <a:pPr>
              <a:buNone/>
            </a:pPr>
            <a:r>
              <a:rPr lang="en-US" sz="2800" dirty="0">
                <a:solidFill>
                  <a:srgbClr val="92D050"/>
                </a:solidFill>
                <a:latin typeface="Times New Roman" pitchFamily="18" charset="0"/>
                <a:cs typeface="Times New Roman" pitchFamily="18" charset="0"/>
              </a:rPr>
              <a:t>	</a:t>
            </a:r>
            <a:r>
              <a:rPr lang="en-US" sz="2800" dirty="0" smtClean="0">
                <a:solidFill>
                  <a:srgbClr val="92D050"/>
                </a:solidFill>
                <a:latin typeface="Times New Roman" pitchFamily="18" charset="0"/>
                <a:cs typeface="Times New Roman" pitchFamily="18" charset="0"/>
              </a:rPr>
              <a:t>1.	Economic</a:t>
            </a:r>
          </a:p>
          <a:p>
            <a:pPr>
              <a:buNone/>
            </a:pPr>
            <a:r>
              <a:rPr lang="en-US" sz="2800" dirty="0">
                <a:solidFill>
                  <a:srgbClr val="92D050"/>
                </a:solidFill>
                <a:latin typeface="Times New Roman" pitchFamily="18" charset="0"/>
                <a:cs typeface="Times New Roman" pitchFamily="18" charset="0"/>
              </a:rPr>
              <a:t>	</a:t>
            </a:r>
            <a:r>
              <a:rPr lang="en-US" sz="2800" dirty="0" smtClean="0">
                <a:solidFill>
                  <a:srgbClr val="92D050"/>
                </a:solidFill>
                <a:latin typeface="Times New Roman" pitchFamily="18" charset="0"/>
                <a:cs typeface="Times New Roman" pitchFamily="18" charset="0"/>
              </a:rPr>
              <a:t>2.	Political</a:t>
            </a:r>
          </a:p>
          <a:p>
            <a:pPr>
              <a:buNone/>
            </a:pPr>
            <a:r>
              <a:rPr lang="en-US" sz="2800" dirty="0">
                <a:solidFill>
                  <a:srgbClr val="92D050"/>
                </a:solidFill>
                <a:latin typeface="Times New Roman" pitchFamily="18" charset="0"/>
                <a:cs typeface="Times New Roman" pitchFamily="18" charset="0"/>
              </a:rPr>
              <a:t>	</a:t>
            </a:r>
            <a:r>
              <a:rPr lang="en-US" sz="2800" dirty="0" smtClean="0">
                <a:solidFill>
                  <a:srgbClr val="92D050"/>
                </a:solidFill>
                <a:latin typeface="Times New Roman" pitchFamily="18" charset="0"/>
                <a:cs typeface="Times New Roman" pitchFamily="18" charset="0"/>
              </a:rPr>
              <a:t>3.	Ideological</a:t>
            </a:r>
          </a:p>
          <a:p>
            <a:pPr>
              <a:buNone/>
            </a:pPr>
            <a:r>
              <a:rPr lang="en-US" sz="2800" dirty="0">
                <a:solidFill>
                  <a:srgbClr val="92D050"/>
                </a:solidFill>
                <a:latin typeface="Times New Roman" pitchFamily="18" charset="0"/>
                <a:cs typeface="Times New Roman" pitchFamily="18" charset="0"/>
              </a:rPr>
              <a:t>	</a:t>
            </a:r>
            <a:r>
              <a:rPr lang="en-US" sz="2800" dirty="0" smtClean="0">
                <a:solidFill>
                  <a:srgbClr val="92D050"/>
                </a:solidFill>
                <a:latin typeface="Times New Roman" pitchFamily="18" charset="0"/>
                <a:cs typeface="Times New Roman" pitchFamily="18" charset="0"/>
              </a:rPr>
              <a:t>4.	Religion</a:t>
            </a:r>
          </a:p>
          <a:p>
            <a:pPr>
              <a:buNone/>
            </a:pPr>
            <a:r>
              <a:rPr lang="en-US" sz="2800" dirty="0">
                <a:solidFill>
                  <a:srgbClr val="92D050"/>
                </a:solidFill>
                <a:latin typeface="Times New Roman" pitchFamily="18" charset="0"/>
                <a:cs typeface="Times New Roman" pitchFamily="18" charset="0"/>
              </a:rPr>
              <a:t>	</a:t>
            </a:r>
            <a:r>
              <a:rPr lang="en-US" sz="2800" dirty="0" smtClean="0">
                <a:solidFill>
                  <a:srgbClr val="92D050"/>
                </a:solidFill>
                <a:latin typeface="Times New Roman" pitchFamily="18" charset="0"/>
                <a:cs typeface="Times New Roman" pitchFamily="18" charset="0"/>
              </a:rPr>
              <a:t>5.	Exploratory</a:t>
            </a:r>
          </a:p>
          <a:p>
            <a:pPr>
              <a:buFont typeface="Arial" charset="0"/>
              <a:buChar char="•"/>
            </a:pPr>
            <a:r>
              <a:rPr lang="en-US" sz="2800" i="1" dirty="0" smtClean="0">
                <a:solidFill>
                  <a:srgbClr val="92D050"/>
                </a:solidFill>
                <a:latin typeface="Times New Roman" pitchFamily="18" charset="0"/>
                <a:cs typeface="Times New Roman" pitchFamily="18" charset="0"/>
              </a:rPr>
              <a:t>Which of these factors were directly related to the Industrial Revolution which had preceded the era of Imperialism?</a:t>
            </a:r>
          </a:p>
          <a:p>
            <a:pPr>
              <a:buFont typeface="Arial" charset="0"/>
              <a:buChar cha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87111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l"/>
            <a:r>
              <a:rPr lang="en-US" dirty="0" smtClean="0">
                <a:solidFill>
                  <a:srgbClr val="FFC000"/>
                </a:solidFill>
                <a:latin typeface="Times New Roman" pitchFamily="18" charset="0"/>
                <a:cs typeface="Times New Roman" pitchFamily="18" charset="0"/>
              </a:rPr>
              <a:t>Africa continued:</a:t>
            </a:r>
            <a:r>
              <a:rPr lang="en-US" dirty="0" smtClean="0">
                <a:solidFill>
                  <a:schemeClr val="tx2">
                    <a:lumMod val="50000"/>
                  </a:schemeClr>
                </a:solidFill>
                <a:latin typeface="Times New Roman" pitchFamily="18" charset="0"/>
                <a:cs typeface="Times New Roman" pitchFamily="18" charset="0"/>
              </a:rPr>
              <a:t>	</a:t>
            </a:r>
            <a:endParaRPr lang="en-US" dirty="0">
              <a:solidFill>
                <a:schemeClr val="tx2">
                  <a:lumMod val="50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38200"/>
            <a:ext cx="8229600" cy="5287963"/>
          </a:xfrm>
        </p:spPr>
        <p:txBody>
          <a:bodyPr>
            <a:normAutofit/>
          </a:bodyPr>
          <a:lstStyle/>
          <a:p>
            <a:r>
              <a:rPr lang="en-US" dirty="0" smtClean="0">
                <a:solidFill>
                  <a:srgbClr val="92D050"/>
                </a:solidFill>
                <a:latin typeface="Times New Roman" pitchFamily="18" charset="0"/>
                <a:cs typeface="Times New Roman" pitchFamily="18" charset="0"/>
              </a:rPr>
              <a:t>Inventions of the Industrial Revolution such as the Steam Engine (Steam powered River Boats) and the Maxim Gun gave the Europeans a huge advantage over the native African populations.   </a:t>
            </a:r>
          </a:p>
          <a:p>
            <a:endParaRPr lang="en-US" dirty="0">
              <a:solidFill>
                <a:srgbClr val="92D050"/>
              </a:solidFill>
              <a:latin typeface="Times New Roman" pitchFamily="18" charset="0"/>
              <a:cs typeface="Times New Roman" pitchFamily="18" charset="0"/>
            </a:endParaRPr>
          </a:p>
          <a:p>
            <a:pPr>
              <a:buFont typeface="Arial" charset="0"/>
              <a:buChar char="•"/>
            </a:pPr>
            <a:r>
              <a:rPr lang="en-US" dirty="0" smtClean="0">
                <a:solidFill>
                  <a:srgbClr val="92D050"/>
                </a:solidFill>
                <a:latin typeface="Times New Roman" pitchFamily="18" charset="0"/>
                <a:cs typeface="Times New Roman" pitchFamily="18" charset="0"/>
              </a:rPr>
              <a:t>European Nations embarked on a mad scramble for land beginning in 1880.  </a:t>
            </a:r>
          </a:p>
          <a:p>
            <a:pPr>
              <a:buNone/>
            </a:pPr>
            <a:endParaRPr lang="en-US" dirty="0" smtClean="0">
              <a:solidFill>
                <a:srgbClr val="92D050"/>
              </a:solidFill>
              <a:latin typeface="Times New Roman" pitchFamily="18" charset="0"/>
              <a:cs typeface="Times New Roman" pitchFamily="18" charset="0"/>
            </a:endParaRPr>
          </a:p>
          <a:p>
            <a:pPr>
              <a:buFont typeface="Arial" charset="0"/>
              <a:buChar char="•"/>
            </a:pPr>
            <a:r>
              <a:rPr lang="en-US" dirty="0" smtClean="0">
                <a:solidFill>
                  <a:srgbClr val="92D050"/>
                </a:solidFill>
                <a:latin typeface="Times New Roman" pitchFamily="18" charset="0"/>
                <a:cs typeface="Times New Roman" pitchFamily="18" charset="0"/>
              </a:rPr>
              <a:t>In 1882 Belgium established control of the Congo.  Soon thereafter, Britain, Germany, Italy, Spain and Portugal all had claims to African lands.</a:t>
            </a:r>
            <a:endParaRPr lang="en-US" dirty="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1572018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Imagine…</a:t>
            </a:r>
            <a:endParaRPr lang="en-US" dirty="0"/>
          </a:p>
        </p:txBody>
      </p:sp>
      <p:sp>
        <p:nvSpPr>
          <p:cNvPr id="3" name="Content Placeholder 2"/>
          <p:cNvSpPr>
            <a:spLocks noGrp="1"/>
          </p:cNvSpPr>
          <p:nvPr>
            <p:ph idx="1"/>
          </p:nvPr>
        </p:nvSpPr>
        <p:spPr/>
        <p:txBody>
          <a:bodyPr>
            <a:normAutofit fontScale="92500"/>
          </a:bodyPr>
          <a:lstStyle/>
          <a:p>
            <a:r>
              <a:rPr lang="en-US" b="1" dirty="0" smtClean="0"/>
              <a:t>T</a:t>
            </a:r>
            <a:r>
              <a:rPr lang="en-US" dirty="0" smtClean="0"/>
              <a:t>hat you are at home engaged in one of your favorite activities; playing a game, listening to music, or reading. So far the day is as any other. Then all of the sudden a group of individuals arrive at your front door demanding that you stop what ever you are doing. These individuals tell you that your way of life is wrong. They inform you however that they have come to your house to correct your way of life. They say it is their responsibility to change your way of living for the better. You find out that this has happened not only to you but your neighbors as well. Over time your way of life does change. These individuals, who you do not even know, have changed your government, religion, and other cultural practices, and remember these individuals told you this was for your own good. </a:t>
            </a:r>
            <a:r>
              <a:rPr lang="en-US" b="1" dirty="0" smtClean="0"/>
              <a:t>What is your reaction?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pPr algn="l"/>
            <a:r>
              <a:rPr lang="en-US" sz="2800" dirty="0" smtClean="0">
                <a:solidFill>
                  <a:srgbClr val="FFC000"/>
                </a:solidFill>
                <a:latin typeface="Times New Roman" pitchFamily="18" charset="0"/>
                <a:cs typeface="Times New Roman" pitchFamily="18" charset="0"/>
              </a:rPr>
              <a:t>Africa continued</a:t>
            </a:r>
            <a:r>
              <a:rPr lang="en-US" sz="2800" dirty="0" smtClean="0">
                <a:solidFill>
                  <a:schemeClr val="tx2">
                    <a:lumMod val="50000"/>
                  </a:schemeClr>
                </a:solidFill>
                <a:latin typeface="Times New Roman" pitchFamily="18" charset="0"/>
                <a:cs typeface="Times New Roman" pitchFamily="18" charset="0"/>
              </a:rPr>
              <a:t>:</a:t>
            </a:r>
            <a:endParaRPr lang="en-US" sz="2800" dirty="0">
              <a:solidFill>
                <a:schemeClr val="tx2">
                  <a:lumMod val="50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762000"/>
            <a:ext cx="8229600" cy="5364163"/>
          </a:xfrm>
        </p:spPr>
        <p:txBody>
          <a:bodyPr>
            <a:normAutofit fontScale="92500" lnSpcReduction="10000"/>
          </a:bodyPr>
          <a:lstStyle/>
          <a:p>
            <a:r>
              <a:rPr lang="en-US" sz="2800" dirty="0" smtClean="0">
                <a:solidFill>
                  <a:srgbClr val="92D050"/>
                </a:solidFill>
                <a:latin typeface="Times New Roman" pitchFamily="18" charset="0"/>
                <a:cs typeface="Times New Roman" pitchFamily="18" charset="0"/>
              </a:rPr>
              <a:t>European nations were so intent on gaining territory in Africa that they often claimed land and reclaimed land from each other.</a:t>
            </a:r>
          </a:p>
          <a:p>
            <a:pPr>
              <a:buFont typeface="Arial" charset="0"/>
              <a:buChar char="•"/>
            </a:pPr>
            <a:r>
              <a:rPr lang="en-US" sz="2800" dirty="0" smtClean="0">
                <a:solidFill>
                  <a:srgbClr val="92D050"/>
                </a:solidFill>
                <a:latin typeface="Times New Roman" pitchFamily="18" charset="0"/>
                <a:cs typeface="Times New Roman" pitchFamily="18" charset="0"/>
              </a:rPr>
              <a:t>To address this problem, the Berlin Conference was held in 1884/1885.</a:t>
            </a:r>
            <a:endParaRPr lang="en-US" sz="2400" dirty="0" smtClean="0">
              <a:solidFill>
                <a:srgbClr val="92D050"/>
              </a:solidFill>
              <a:latin typeface="Times New Roman" pitchFamily="18" charset="0"/>
              <a:cs typeface="Times New Roman" pitchFamily="18" charset="0"/>
            </a:endParaRPr>
          </a:p>
          <a:p>
            <a:pPr lvl="1">
              <a:buFont typeface="Arial" charset="0"/>
              <a:buChar char="•"/>
            </a:pPr>
            <a:r>
              <a:rPr lang="en-US" sz="2400" dirty="0" smtClean="0">
                <a:solidFill>
                  <a:srgbClr val="92D050"/>
                </a:solidFill>
                <a:latin typeface="Times New Roman" pitchFamily="18" charset="0"/>
                <a:cs typeface="Times New Roman" pitchFamily="18" charset="0"/>
              </a:rPr>
              <a:t>14 European nations met to establish rules for the division of Africa</a:t>
            </a:r>
          </a:p>
          <a:p>
            <a:pPr lvl="1">
              <a:buFont typeface="Arial" charset="0"/>
              <a:buChar char="•"/>
            </a:pPr>
            <a:r>
              <a:rPr lang="en-US" sz="2400" dirty="0" smtClean="0">
                <a:solidFill>
                  <a:srgbClr val="92D050"/>
                </a:solidFill>
                <a:latin typeface="Times New Roman" pitchFamily="18" charset="0"/>
                <a:cs typeface="Times New Roman" pitchFamily="18" charset="0"/>
              </a:rPr>
              <a:t>They Agreed that any European nation could claim land in Africa by notifying other nations of their claims and showing they could control the area.</a:t>
            </a:r>
          </a:p>
          <a:p>
            <a:pPr lvl="1">
              <a:buFont typeface="Arial" charset="0"/>
              <a:buChar char="•"/>
            </a:pPr>
            <a:r>
              <a:rPr lang="en-US" sz="2400" dirty="0" smtClean="0">
                <a:solidFill>
                  <a:srgbClr val="92D050"/>
                </a:solidFill>
                <a:latin typeface="Times New Roman" pitchFamily="18" charset="0"/>
                <a:cs typeface="Times New Roman" pitchFamily="18" charset="0"/>
              </a:rPr>
              <a:t>By 1914 only Ethiopia and Liberia were unclaimed.</a:t>
            </a:r>
          </a:p>
          <a:p>
            <a:pPr lvl="1">
              <a:buFont typeface="Arial" charset="0"/>
              <a:buChar char="•"/>
            </a:pPr>
            <a:endParaRPr lang="en-US" sz="2400" dirty="0">
              <a:solidFill>
                <a:srgbClr val="92D050"/>
              </a:solidFill>
              <a:latin typeface="Times New Roman" pitchFamily="18" charset="0"/>
              <a:cs typeface="Times New Roman" pitchFamily="18" charset="0"/>
            </a:endParaRPr>
          </a:p>
          <a:p>
            <a:pPr lvl="1">
              <a:buFont typeface="Arial" charset="0"/>
              <a:buChar char="•"/>
            </a:pPr>
            <a:r>
              <a:rPr lang="en-US" sz="2400" i="1" dirty="0">
                <a:solidFill>
                  <a:srgbClr val="FFC000"/>
                </a:solidFill>
              </a:rPr>
              <a:t>Complete Packet pg. </a:t>
            </a:r>
            <a:r>
              <a:rPr lang="en-US" sz="2400" i="1" dirty="0" smtClean="0">
                <a:solidFill>
                  <a:srgbClr val="FFC000"/>
                </a:solidFill>
              </a:rPr>
              <a:t>6-7  </a:t>
            </a:r>
            <a:r>
              <a:rPr lang="en-US" sz="2400" i="1" dirty="0">
                <a:solidFill>
                  <a:srgbClr val="FFC000"/>
                </a:solidFill>
              </a:rPr>
              <a:t>Ch. 11, Sect. </a:t>
            </a:r>
            <a:r>
              <a:rPr lang="en-US" sz="2400" i="1" dirty="0" smtClean="0">
                <a:solidFill>
                  <a:srgbClr val="FFC000"/>
                </a:solidFill>
              </a:rPr>
              <a:t>1 and 2 </a:t>
            </a:r>
            <a:r>
              <a:rPr lang="en-US" sz="2400" i="1" dirty="0">
                <a:solidFill>
                  <a:srgbClr val="FFC000"/>
                </a:solidFill>
              </a:rPr>
              <a:t>in text.</a:t>
            </a:r>
          </a:p>
          <a:p>
            <a:pPr lvl="1">
              <a:buFont typeface="Arial" charset="0"/>
              <a:buChar char="•"/>
            </a:pPr>
            <a:endParaRPr lang="en-US" sz="2400" dirty="0" smtClean="0">
              <a:solidFill>
                <a:srgbClr val="92D050"/>
              </a:solidFill>
              <a:latin typeface="Times New Roman" pitchFamily="18" charset="0"/>
              <a:cs typeface="Times New Roman" pitchFamily="18" charset="0"/>
            </a:endParaRPr>
          </a:p>
          <a:p>
            <a:pPr lvl="1">
              <a:buFont typeface="Arial" charset="0"/>
              <a:buChar char="•"/>
            </a:pPr>
            <a:endParaRPr lang="en-US" sz="2400" dirty="0">
              <a:solidFill>
                <a:srgbClr val="92D050"/>
              </a:solidFill>
              <a:latin typeface="Times New Roman" pitchFamily="18" charset="0"/>
              <a:cs typeface="Times New Roman" pitchFamily="18" charset="0"/>
            </a:endParaRPr>
          </a:p>
          <a:p>
            <a:pPr lvl="1">
              <a:buFont typeface="Arial" charset="0"/>
              <a:buChar char="•"/>
            </a:pPr>
            <a:endParaRPr lang="en-US" dirty="0" smtClean="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1977483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pPr algn="l"/>
            <a:r>
              <a:rPr lang="en-US" sz="2800" i="1" dirty="0" smtClean="0">
                <a:solidFill>
                  <a:srgbClr val="FFC000"/>
                </a:solidFill>
                <a:latin typeface="Times New Roman" pitchFamily="18" charset="0"/>
                <a:cs typeface="Times New Roman" pitchFamily="18" charset="0"/>
              </a:rPr>
              <a:t>AFRICA- 1914</a:t>
            </a:r>
            <a:endParaRPr lang="en-US" sz="2800" i="1"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990600"/>
            <a:ext cx="8229600" cy="5135563"/>
          </a:xfrm>
        </p:spPr>
        <p:txBody>
          <a:bodyPr>
            <a:normAutofit/>
          </a:bodyPr>
          <a:lstStyle/>
          <a:p>
            <a:pPr>
              <a:buNone/>
            </a:pPr>
            <a:endParaRPr lang="en-US" sz="2800" dirty="0" smtClean="0">
              <a:latin typeface="Times New Roman" pitchFamily="18" charset="0"/>
              <a:cs typeface="Times New Roman" pitchFamily="18" charset="0"/>
            </a:endParaRPr>
          </a:p>
          <a:p>
            <a:pPr>
              <a:buNone/>
            </a:pPr>
            <a:endParaRPr lang="en-US" sz="2800" dirty="0">
              <a:latin typeface="Times New Roman" pitchFamily="18" charset="0"/>
              <a:cs typeface="Times New Roman" pitchFamily="18" charset="0"/>
            </a:endParaRPr>
          </a:p>
          <a:p>
            <a:pPr>
              <a:buNone/>
            </a:pPr>
            <a:endParaRPr lang="en-US" sz="2800" dirty="0" smtClean="0">
              <a:latin typeface="Times New Roman" pitchFamily="18" charset="0"/>
              <a:cs typeface="Times New Roman" pitchFamily="18" charset="0"/>
            </a:endParaRPr>
          </a:p>
          <a:p>
            <a:pPr>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4" name="Picture 3" descr="African Imp. Map 1900-194.jpg"/>
          <p:cNvPicPr>
            <a:picLocks noChangeAspect="1"/>
          </p:cNvPicPr>
          <p:nvPr/>
        </p:nvPicPr>
        <p:blipFill>
          <a:blip r:embed="rId2"/>
          <a:stretch>
            <a:fillRect/>
          </a:stretch>
        </p:blipFill>
        <p:spPr>
          <a:xfrm>
            <a:off x="2862675" y="274638"/>
            <a:ext cx="6281325" cy="6346449"/>
          </a:xfrm>
          <a:prstGeom prst="rect">
            <a:avLst/>
          </a:prstGeom>
        </p:spPr>
      </p:pic>
    </p:spTree>
    <p:extLst>
      <p:ext uri="{BB962C8B-B14F-4D97-AF65-F5344CB8AC3E}">
        <p14:creationId xmlns:p14="http://schemas.microsoft.com/office/powerpoint/2010/main" val="18309309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i="1" dirty="0" smtClean="0">
                <a:solidFill>
                  <a:srgbClr val="FFC000"/>
                </a:solidFill>
                <a:latin typeface="Times New Roman" pitchFamily="18" charset="0"/>
                <a:cs typeface="Times New Roman" pitchFamily="18" charset="0"/>
              </a:rPr>
              <a:t>Africa 1914</a:t>
            </a:r>
            <a:endParaRPr lang="en-US" sz="3200" i="1" dirty="0">
              <a:solidFill>
                <a:srgbClr val="FFC000"/>
              </a:solidFill>
              <a:latin typeface="Times New Roman" pitchFamily="18" charset="0"/>
              <a:cs typeface="Times New Roman" pitchFamily="18" charset="0"/>
            </a:endParaRPr>
          </a:p>
        </p:txBody>
      </p:sp>
      <p:pic>
        <p:nvPicPr>
          <p:cNvPr id="4" name="Content Placeholder 3" descr="Africa 1914.jpg"/>
          <p:cNvPicPr>
            <a:picLocks noGrp="1" noChangeAspect="1"/>
          </p:cNvPicPr>
          <p:nvPr>
            <p:ph idx="1"/>
          </p:nvPr>
        </p:nvPicPr>
        <p:blipFill>
          <a:blip r:embed="rId2"/>
          <a:stretch>
            <a:fillRect/>
          </a:stretch>
        </p:blipFill>
        <p:spPr>
          <a:xfrm>
            <a:off x="3200400" y="158004"/>
            <a:ext cx="5638800" cy="6425676"/>
          </a:xfrm>
        </p:spPr>
      </p:pic>
    </p:spTree>
    <p:extLst>
      <p:ext uri="{BB962C8B-B14F-4D97-AF65-F5344CB8AC3E}">
        <p14:creationId xmlns:p14="http://schemas.microsoft.com/office/powerpoint/2010/main" val="1710481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2" name="Title 1"/>
          <p:cNvSpPr>
            <a:spLocks noGrp="1"/>
          </p:cNvSpPr>
          <p:nvPr>
            <p:ph type="title"/>
          </p:nvPr>
        </p:nvSpPr>
        <p:spPr/>
        <p:txBody>
          <a:bodyPr/>
          <a:lstStyle/>
          <a:p>
            <a:r>
              <a:rPr lang="en-US" dirty="0" smtClean="0"/>
              <a:t>Berlin Conference</a:t>
            </a:r>
            <a:endParaRPr lang="en-US" dirty="0"/>
          </a:p>
        </p:txBody>
      </p:sp>
    </p:spTree>
    <p:extLst>
      <p:ext uri="{BB962C8B-B14F-4D97-AF65-F5344CB8AC3E}">
        <p14:creationId xmlns:p14="http://schemas.microsoft.com/office/powerpoint/2010/main" val="4151887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a:t>
            </a:r>
            <a:endParaRPr lang="en-US" dirty="0"/>
          </a:p>
        </p:txBody>
      </p:sp>
      <p:sp>
        <p:nvSpPr>
          <p:cNvPr id="3" name="Content Placeholder 2"/>
          <p:cNvSpPr>
            <a:spLocks noGrp="1"/>
          </p:cNvSpPr>
          <p:nvPr>
            <p:ph sz="quarter" idx="1"/>
          </p:nvPr>
        </p:nvSpPr>
        <p:spPr/>
        <p:txBody>
          <a:bodyPr/>
          <a:lstStyle/>
          <a:p>
            <a:r>
              <a:rPr lang="en-US" dirty="0" smtClean="0"/>
              <a:t>Based on the cartoon pictured, discuss with the person sitting next to you the following two questions</a:t>
            </a:r>
          </a:p>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777596" y="2544924"/>
            <a:ext cx="4343400" cy="4313076"/>
          </a:xfrm>
          <a:prstGeom prst="rect">
            <a:avLst/>
          </a:prstGeom>
          <a:noFill/>
          <a:ln w="9525">
            <a:noFill/>
            <a:miter lim="800000"/>
            <a:headEnd/>
            <a:tailEnd/>
          </a:ln>
        </p:spPr>
      </p:pic>
      <p:sp>
        <p:nvSpPr>
          <p:cNvPr id="5" name="TextBox 4"/>
          <p:cNvSpPr txBox="1"/>
          <p:nvPr/>
        </p:nvSpPr>
        <p:spPr>
          <a:xfrm>
            <a:off x="304800" y="2590800"/>
            <a:ext cx="4114800" cy="3939540"/>
          </a:xfrm>
          <a:prstGeom prst="rect">
            <a:avLst/>
          </a:prstGeom>
          <a:noFill/>
        </p:spPr>
        <p:txBody>
          <a:bodyPr wrap="square" rtlCol="0">
            <a:spAutoFit/>
          </a:bodyPr>
          <a:lstStyle/>
          <a:p>
            <a:pPr marL="342900" indent="-342900">
              <a:buFont typeface="+mj-lt"/>
              <a:buAutoNum type="arabicPeriod"/>
            </a:pPr>
            <a:r>
              <a:rPr lang="en-US" sz="2500" b="1" dirty="0" smtClean="0"/>
              <a:t>According to this cartoon, which European countries were fighting for a position in Africa?</a:t>
            </a:r>
          </a:p>
          <a:p>
            <a:pPr marL="342900" indent="-342900"/>
            <a:endParaRPr lang="en-US" sz="2500" b="1" dirty="0" smtClean="0"/>
          </a:p>
          <a:p>
            <a:pPr marL="342900" indent="-342900">
              <a:buFont typeface="+mj-lt"/>
              <a:buAutoNum type="arabicPeriod"/>
            </a:pPr>
            <a:r>
              <a:rPr lang="en-US" sz="2500" b="1" dirty="0" smtClean="0"/>
              <a:t>How did the Berlin Conference lead to the situation shown in the cartoon?</a:t>
            </a:r>
            <a:endParaRPr lang="en-US" sz="2500" b="1" dirty="0"/>
          </a:p>
        </p:txBody>
      </p:sp>
    </p:spTree>
    <p:extLst>
      <p:ext uri="{BB962C8B-B14F-4D97-AF65-F5344CB8AC3E}">
        <p14:creationId xmlns:p14="http://schemas.microsoft.com/office/powerpoint/2010/main" val="1998536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www.brazza.culture.fr/img/missions/iconos/conference_berlin/al_conf_berlin_98_1.jpg"/>
          <p:cNvPicPr>
            <a:picLocks noChangeAspect="1" noChangeArrowheads="1"/>
          </p:cNvPicPr>
          <p:nvPr/>
        </p:nvPicPr>
        <p:blipFill>
          <a:blip r:embed="rId2" cstate="print"/>
          <a:srcRect/>
          <a:stretch>
            <a:fillRect/>
          </a:stretch>
        </p:blipFill>
        <p:spPr bwMode="auto">
          <a:xfrm>
            <a:off x="0" y="-2"/>
            <a:ext cx="9144000" cy="6858001"/>
          </a:xfrm>
          <a:prstGeom prst="rect">
            <a:avLst/>
          </a:prstGeom>
          <a:noFill/>
        </p:spPr>
      </p:pic>
    </p:spTree>
    <p:extLst>
      <p:ext uri="{BB962C8B-B14F-4D97-AF65-F5344CB8AC3E}">
        <p14:creationId xmlns:p14="http://schemas.microsoft.com/office/powerpoint/2010/main" val="1312099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Imperialism	</a:t>
            </a:r>
            <a:endParaRPr lang="en-US" dirty="0"/>
          </a:p>
        </p:txBody>
      </p:sp>
      <p:sp>
        <p:nvSpPr>
          <p:cNvPr id="3" name="Content Placeholder 2"/>
          <p:cNvSpPr>
            <a:spLocks noGrp="1"/>
          </p:cNvSpPr>
          <p:nvPr>
            <p:ph idx="1"/>
          </p:nvPr>
        </p:nvSpPr>
        <p:spPr>
          <a:xfrm>
            <a:off x="304800" y="1219200"/>
            <a:ext cx="8077200" cy="5334000"/>
          </a:xfrm>
        </p:spPr>
        <p:txBody>
          <a:bodyPr/>
          <a:lstStyle/>
          <a:p>
            <a:r>
              <a:rPr lang="en-US" b="1" dirty="0" smtClean="0"/>
              <a:t>Berlin Conference (1884-85)</a:t>
            </a:r>
          </a:p>
          <a:p>
            <a:pPr lvl="1"/>
            <a:r>
              <a:rPr lang="en-US" sz="2400" dirty="0" smtClean="0">
                <a:solidFill>
                  <a:schemeClr val="tx1"/>
                </a:solidFill>
              </a:rPr>
              <a:t>European conference that met to lay down rules for the division of Africa </a:t>
            </a:r>
          </a:p>
          <a:p>
            <a:pPr lvl="1"/>
            <a:r>
              <a:rPr lang="en-US" sz="2400" dirty="0" smtClean="0">
                <a:solidFill>
                  <a:schemeClr val="tx1"/>
                </a:solidFill>
              </a:rPr>
              <a:t>Agreement</a:t>
            </a:r>
            <a:r>
              <a:rPr lang="en-US" sz="2400" dirty="0" smtClean="0">
                <a:solidFill>
                  <a:schemeClr val="tx1"/>
                </a:solidFill>
                <a:sym typeface="Wingdings" pitchFamily="2" charset="2"/>
              </a:rPr>
              <a:t> Any European country could claim land in Africa by notifying other nations of their claims and showing they could control the area</a:t>
            </a:r>
          </a:p>
          <a:p>
            <a:pPr lvl="1"/>
            <a:r>
              <a:rPr lang="en-US" sz="2400" dirty="0" smtClean="0">
                <a:solidFill>
                  <a:schemeClr val="tx1"/>
                </a:solidFill>
                <a:sym typeface="Wingdings" pitchFamily="2" charset="2"/>
              </a:rPr>
              <a:t>No African ruler attended meetings </a:t>
            </a:r>
          </a:p>
          <a:p>
            <a:pPr lvl="1"/>
            <a:r>
              <a:rPr lang="en-US" sz="2400" dirty="0" smtClean="0">
                <a:solidFill>
                  <a:schemeClr val="tx1"/>
                </a:solidFill>
                <a:hlinkClick r:id="rId2"/>
              </a:rPr>
              <a:t>http://www.youtube.com/watch?v=OJe1W_HIWmA</a:t>
            </a:r>
            <a:endParaRPr lang="en-US" sz="2400" dirty="0" smtClean="0">
              <a:solidFill>
                <a:schemeClr val="tx1"/>
              </a:solidFill>
            </a:endParaRPr>
          </a:p>
          <a:p>
            <a:pPr lvl="1">
              <a:buNone/>
            </a:pPr>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830159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it like?	</a:t>
            </a:r>
            <a:endParaRPr lang="en-US" dirty="0"/>
          </a:p>
        </p:txBody>
      </p:sp>
      <p:sp>
        <p:nvSpPr>
          <p:cNvPr id="3" name="Content Placeholder 2"/>
          <p:cNvSpPr>
            <a:spLocks noGrp="1"/>
          </p:cNvSpPr>
          <p:nvPr>
            <p:ph idx="1"/>
          </p:nvPr>
        </p:nvSpPr>
        <p:spPr/>
        <p:txBody>
          <a:bodyPr/>
          <a:lstStyle/>
          <a:p>
            <a:pPr marL="0" indent="0">
              <a:buNone/>
            </a:pPr>
            <a:r>
              <a:rPr lang="en-US" dirty="0" smtClean="0"/>
              <a:t>Discuss with a partner what you think it must have been like upon seeing the Europeans for the first time?   Prepare to share 2-3 sentences describing this encounter?</a:t>
            </a:r>
          </a:p>
          <a:p>
            <a:pPr marL="0" indent="0">
              <a:buNone/>
            </a:pPr>
            <a:endParaRPr lang="en-US" dirty="0"/>
          </a:p>
          <a:p>
            <a:pPr marL="0" indent="0">
              <a:buNone/>
            </a:pPr>
            <a:r>
              <a:rPr lang="en-US" dirty="0" smtClean="0"/>
              <a:t>After discussing with class, read packet page 15-</a:t>
            </a:r>
          </a:p>
          <a:p>
            <a:pPr marL="0" indent="0">
              <a:buNone/>
            </a:pPr>
            <a:r>
              <a:rPr lang="en-US" dirty="0"/>
              <a:t>	</a:t>
            </a:r>
            <a:r>
              <a:rPr lang="en-US" dirty="0" smtClean="0"/>
              <a:t>“the Arrival of the Europeans”</a:t>
            </a:r>
          </a:p>
          <a:p>
            <a:pPr marL="0" indent="0">
              <a:buNone/>
            </a:pPr>
            <a:r>
              <a:rPr lang="en-US" dirty="0"/>
              <a:t>	</a:t>
            </a:r>
            <a:r>
              <a:rPr lang="en-US" dirty="0" smtClean="0"/>
              <a:t>- answer questions on pg. </a:t>
            </a:r>
            <a:r>
              <a:rPr lang="en-US" smtClean="0"/>
              <a:t>16.</a:t>
            </a:r>
            <a:endParaRPr lang="en-US" dirty="0" smtClean="0"/>
          </a:p>
          <a:p>
            <a:pPr marL="0" indent="0">
              <a:buNone/>
            </a:pPr>
            <a:endParaRPr lang="en-US" dirty="0" smtClean="0"/>
          </a:p>
          <a:p>
            <a:pPr marL="0" indent="0">
              <a:buNone/>
            </a:pPr>
            <a:endParaRPr lang="en-US" dirty="0"/>
          </a:p>
          <a:p>
            <a:pPr marL="0" indent="0">
              <a:buNone/>
            </a:pPr>
            <a:endParaRPr lang="en-US" dirty="0"/>
          </a:p>
          <a:p>
            <a:pPr>
              <a:buFont typeface="Arial" charset="0"/>
              <a:buChar char="•"/>
            </a:pPr>
            <a:endParaRPr lang="en-US" dirty="0" smtClean="0"/>
          </a:p>
          <a:p>
            <a:pPr marL="0" indent="0">
              <a:buNone/>
            </a:pPr>
            <a:endParaRPr lang="en-US" dirty="0"/>
          </a:p>
        </p:txBody>
      </p:sp>
    </p:spTree>
    <p:extLst>
      <p:ext uri="{BB962C8B-B14F-4D97-AF65-F5344CB8AC3E}">
        <p14:creationId xmlns:p14="http://schemas.microsoft.com/office/powerpoint/2010/main" val="2558862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King Leopold’s Ghost-  Day 1</a:t>
            </a:r>
            <a:endParaRPr lang="en-US"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r>
              <a:rPr lang="en-US" dirty="0" smtClean="0"/>
              <a:t>While viewing the documentary, respond in writing to the following questions:</a:t>
            </a:r>
          </a:p>
          <a:p>
            <a:endParaRPr lang="en-US" dirty="0"/>
          </a:p>
          <a:p>
            <a:r>
              <a:rPr lang="en-US" dirty="0" smtClean="0"/>
              <a:t>1) For whom was the Congo originally colonized?</a:t>
            </a:r>
          </a:p>
          <a:p>
            <a:r>
              <a:rPr lang="en-US" dirty="0" smtClean="0"/>
              <a:t>2) How did King Leopold hide his true operations from the rest 	of the world?</a:t>
            </a:r>
          </a:p>
          <a:p>
            <a:r>
              <a:rPr lang="en-US" dirty="0" smtClean="0"/>
              <a:t>3) What methods were used to control the territory?</a:t>
            </a:r>
          </a:p>
          <a:p>
            <a:r>
              <a:rPr lang="en-US" dirty="0"/>
              <a:t>4</a:t>
            </a:r>
            <a:r>
              <a:rPr lang="en-US" dirty="0" smtClean="0"/>
              <a:t>) List 5 examples of outright brutality used towards the native 	population ?</a:t>
            </a:r>
          </a:p>
          <a:p>
            <a:r>
              <a:rPr lang="en-US" dirty="0" smtClean="0"/>
              <a:t>5) What was the Motive for King Leopold/Belgium 	imperializing the Congo?</a:t>
            </a:r>
          </a:p>
          <a:p>
            <a:r>
              <a:rPr lang="en-US" dirty="0" smtClean="0"/>
              <a:t>6) What were the greatest source of profits for King Leopold?</a:t>
            </a:r>
          </a:p>
          <a:p>
            <a:endParaRPr lang="en-US" dirty="0" smtClean="0"/>
          </a:p>
        </p:txBody>
      </p:sp>
    </p:spTree>
    <p:extLst>
      <p:ext uri="{BB962C8B-B14F-4D97-AF65-F5344CB8AC3E}">
        <p14:creationId xmlns:p14="http://schemas.microsoft.com/office/powerpoint/2010/main" val="3074481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King Leopold’s Ghost- Day 2</a:t>
            </a:r>
            <a:endParaRPr lang="en-US" dirty="0"/>
          </a:p>
        </p:txBody>
      </p:sp>
      <p:sp>
        <p:nvSpPr>
          <p:cNvPr id="3" name="Content Placeholder 2"/>
          <p:cNvSpPr>
            <a:spLocks noGrp="1"/>
          </p:cNvSpPr>
          <p:nvPr>
            <p:ph idx="1"/>
          </p:nvPr>
        </p:nvSpPr>
        <p:spPr>
          <a:xfrm>
            <a:off x="457200" y="1493837"/>
            <a:ext cx="8229600" cy="4602163"/>
          </a:xfrm>
        </p:spPr>
        <p:txBody>
          <a:bodyPr>
            <a:normAutofit/>
          </a:bodyPr>
          <a:lstStyle/>
          <a:p>
            <a:pPr marL="457200" indent="-457200">
              <a:buAutoNum type="arabicPeriod"/>
            </a:pPr>
            <a:r>
              <a:rPr lang="en-US" dirty="0" smtClean="0"/>
              <a:t>What </a:t>
            </a:r>
            <a:r>
              <a:rPr lang="en-US" dirty="0"/>
              <a:t>is the legacy of imperialism in the </a:t>
            </a:r>
            <a:r>
              <a:rPr lang="en-US" dirty="0" smtClean="0"/>
              <a:t>Congo?</a:t>
            </a:r>
          </a:p>
          <a:p>
            <a:pPr marL="457200" indent="-457200">
              <a:buAutoNum type="arabicPeriod"/>
            </a:pPr>
            <a:r>
              <a:rPr lang="en-US" dirty="0" smtClean="0"/>
              <a:t>How </a:t>
            </a:r>
            <a:r>
              <a:rPr lang="en-US" dirty="0"/>
              <a:t>does King Leopold’s reign still haunt the Congolese?</a:t>
            </a:r>
          </a:p>
          <a:p>
            <a:pPr marL="457200" indent="-457200">
              <a:buAutoNum type="arabicPeriod" startAt="3"/>
            </a:pPr>
            <a:r>
              <a:rPr lang="en-US" dirty="0" smtClean="0"/>
              <a:t>Should </a:t>
            </a:r>
            <a:r>
              <a:rPr lang="en-US" dirty="0"/>
              <a:t>we blame the problems plaguing the Congo today on </a:t>
            </a:r>
            <a:r>
              <a:rPr lang="en-US" dirty="0" smtClean="0"/>
              <a:t>	Westerners </a:t>
            </a:r>
            <a:r>
              <a:rPr lang="en-US" dirty="0"/>
              <a:t>only</a:t>
            </a:r>
            <a:r>
              <a:rPr lang="en-US" dirty="0" smtClean="0"/>
              <a:t>?</a:t>
            </a:r>
          </a:p>
          <a:p>
            <a:pPr marL="0" indent="0">
              <a:buNone/>
            </a:pPr>
            <a:r>
              <a:rPr lang="en-US" dirty="0" smtClean="0"/>
              <a:t>4.   What </a:t>
            </a:r>
            <a:r>
              <a:rPr lang="en-US" dirty="0"/>
              <a:t>role has America played in this crisis and what role do </a:t>
            </a:r>
            <a:r>
              <a:rPr lang="en-US" dirty="0" smtClean="0"/>
              <a:t>	they </a:t>
            </a:r>
            <a:r>
              <a:rPr lang="en-US" dirty="0"/>
              <a:t>continue to play? </a:t>
            </a:r>
          </a:p>
          <a:p>
            <a:pPr marL="0" indent="0">
              <a:buNone/>
            </a:pPr>
            <a:r>
              <a:rPr lang="en-US" dirty="0" smtClean="0"/>
              <a:t>5.   What </a:t>
            </a:r>
            <a:r>
              <a:rPr lang="en-US" dirty="0"/>
              <a:t>role has capitalism played in this crisis? </a:t>
            </a:r>
          </a:p>
          <a:p>
            <a:pPr marL="0" indent="0">
              <a:buNone/>
            </a:pPr>
            <a:r>
              <a:rPr lang="en-US" dirty="0" smtClean="0"/>
              <a:t>6.   What </a:t>
            </a:r>
            <a:r>
              <a:rPr lang="en-US" dirty="0"/>
              <a:t>can be done to resolve this crisis?</a:t>
            </a:r>
          </a:p>
          <a:p>
            <a:endParaRPr lang="en-US" dirty="0"/>
          </a:p>
        </p:txBody>
      </p:sp>
    </p:spTree>
    <p:extLst>
      <p:ext uri="{BB962C8B-B14F-4D97-AF65-F5344CB8AC3E}">
        <p14:creationId xmlns:p14="http://schemas.microsoft.com/office/powerpoint/2010/main" val="1002571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Imperialism?</a:t>
            </a:r>
            <a:endParaRPr lang="en-US" dirty="0"/>
          </a:p>
        </p:txBody>
      </p:sp>
      <p:sp>
        <p:nvSpPr>
          <p:cNvPr id="4" name="Content Placeholder 3"/>
          <p:cNvSpPr>
            <a:spLocks noGrp="1"/>
          </p:cNvSpPr>
          <p:nvPr>
            <p:ph sz="half" idx="1"/>
          </p:nvPr>
        </p:nvSpPr>
        <p:spPr/>
        <p:txBody>
          <a:bodyPr/>
          <a:lstStyle/>
          <a:p>
            <a:r>
              <a:rPr lang="en-US" dirty="0" smtClean="0"/>
              <a:t>Imperialism</a:t>
            </a:r>
          </a:p>
          <a:p>
            <a:pPr lvl="1"/>
            <a:r>
              <a:rPr lang="en-US" dirty="0" smtClean="0"/>
              <a:t>The takeover of a country or territory by a stronger nation with the intention of dominating the political, economic and social life of the people of that nation.</a:t>
            </a:r>
            <a:endParaRPr lang="en-US" dirty="0"/>
          </a:p>
        </p:txBody>
      </p:sp>
      <p:pic>
        <p:nvPicPr>
          <p:cNvPr id="6" name="Content Placeholder 5"/>
          <p:cNvPicPr>
            <a:picLocks noGrp="1" noChangeAspect="1"/>
          </p:cNvPicPr>
          <p:nvPr>
            <p:ph sz="half" idx="2"/>
          </p:nvPr>
        </p:nvPicPr>
        <p:blipFill>
          <a:blip r:embed="rId2"/>
          <a:stretch>
            <a:fillRect/>
          </a:stretch>
        </p:blipFill>
        <p:spPr>
          <a:xfrm>
            <a:off x="4749800" y="1932224"/>
            <a:ext cx="3748088" cy="3987327"/>
          </a:xfrm>
          <a:prstGeom prst="rect">
            <a:avLst/>
          </a:prstGeom>
        </p:spPr>
      </p:pic>
    </p:spTree>
    <p:extLst>
      <p:ext uri="{BB962C8B-B14F-4D97-AF65-F5344CB8AC3E}">
        <p14:creationId xmlns:p14="http://schemas.microsoft.com/office/powerpoint/2010/main" val="16379288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smtClean="0"/>
              <a:t>Who is winning the “Great  or Amazing Race”?	</a:t>
            </a:r>
            <a:endParaRPr lang="en-US" dirty="0"/>
          </a:p>
        </p:txBody>
      </p:sp>
      <p:sp>
        <p:nvSpPr>
          <p:cNvPr id="3" name="Content Placeholder 2"/>
          <p:cNvSpPr>
            <a:spLocks noGrp="1"/>
          </p:cNvSpPr>
          <p:nvPr>
            <p:ph idx="1"/>
          </p:nvPr>
        </p:nvSpPr>
        <p:spPr>
          <a:xfrm>
            <a:off x="457200" y="1752600"/>
            <a:ext cx="8229600" cy="4724400"/>
          </a:xfrm>
        </p:spPr>
        <p:txBody>
          <a:bodyPr>
            <a:normAutofit/>
          </a:bodyPr>
          <a:lstStyle/>
          <a:p>
            <a:r>
              <a:rPr lang="en-US" sz="2800" dirty="0" smtClean="0"/>
              <a:t>Take a look at the following map.</a:t>
            </a:r>
          </a:p>
          <a:p>
            <a:endParaRPr lang="en-US" sz="2800" dirty="0" smtClean="0"/>
          </a:p>
          <a:p>
            <a:r>
              <a:rPr lang="en-US" sz="2800" dirty="0" smtClean="0"/>
              <a:t>From what you see on the map, using the key and your knowledge of imperialism, who appears to be winning the “race” and why?</a:t>
            </a:r>
          </a:p>
          <a:p>
            <a:endParaRPr lang="en-US" sz="2800" dirty="0" smtClean="0"/>
          </a:p>
          <a:p>
            <a:r>
              <a:rPr lang="en-US" sz="2800" dirty="0" smtClean="0"/>
              <a:t>Discuss with your neighbors and prepare to share your answer.</a:t>
            </a:r>
          </a:p>
          <a:p>
            <a:pPr marL="0" indent="0">
              <a:buNone/>
            </a:pPr>
            <a:endParaRPr lang="en-US" sz="2800" dirty="0"/>
          </a:p>
        </p:txBody>
      </p:sp>
    </p:spTree>
    <p:extLst>
      <p:ext uri="{BB962C8B-B14F-4D97-AF65-F5344CB8AC3E}">
        <p14:creationId xmlns:p14="http://schemas.microsoft.com/office/powerpoint/2010/main" val="2074067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Imperialism: Partition of Africa</a:t>
            </a:r>
            <a:endParaRPr lang="en-US" dirty="0"/>
          </a:p>
        </p:txBody>
      </p:sp>
      <p:pic>
        <p:nvPicPr>
          <p:cNvPr id="5" name="Content Placeholder 4" descr="partition of africa.gif"/>
          <p:cNvPicPr>
            <a:picLocks noGrp="1" noChangeAspect="1"/>
          </p:cNvPicPr>
          <p:nvPr>
            <p:ph idx="1"/>
          </p:nvPr>
        </p:nvPicPr>
        <p:blipFill>
          <a:blip r:embed="rId2" cstate="print"/>
          <a:stretch>
            <a:fillRect/>
          </a:stretch>
        </p:blipFill>
        <p:spPr>
          <a:xfrm>
            <a:off x="304800" y="1295400"/>
            <a:ext cx="8534400" cy="5095750"/>
          </a:xfrm>
        </p:spPr>
      </p:pic>
    </p:spTree>
    <p:extLst>
      <p:ext uri="{BB962C8B-B14F-4D97-AF65-F5344CB8AC3E}">
        <p14:creationId xmlns:p14="http://schemas.microsoft.com/office/powerpoint/2010/main" val="3691886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i="1" dirty="0" smtClean="0">
                <a:solidFill>
                  <a:srgbClr val="FFC000"/>
                </a:solidFill>
                <a:latin typeface="Times New Roman" pitchFamily="18" charset="0"/>
                <a:cs typeface="Times New Roman" pitchFamily="18" charset="0"/>
              </a:rPr>
              <a:t>Cecil Rhodes- his vision for England</a:t>
            </a:r>
            <a:endParaRPr lang="en-US" sz="4000" dirty="0">
              <a:solidFill>
                <a:srgbClr val="FFC000"/>
              </a:solidFill>
            </a:endParaRPr>
          </a:p>
        </p:txBody>
      </p:sp>
      <p:pic>
        <p:nvPicPr>
          <p:cNvPr id="4" name="Content Placeholder 3" descr="rhodes africa.jpg"/>
          <p:cNvPicPr>
            <a:picLocks noGrp="1" noChangeAspect="1"/>
          </p:cNvPicPr>
          <p:nvPr>
            <p:ph idx="1"/>
          </p:nvPr>
        </p:nvPicPr>
        <p:blipFill>
          <a:blip r:embed="rId2"/>
          <a:stretch>
            <a:fillRect/>
          </a:stretch>
        </p:blipFill>
        <p:spPr>
          <a:xfrm>
            <a:off x="2514600" y="1371600"/>
            <a:ext cx="4114800" cy="5253228"/>
          </a:xfrm>
        </p:spPr>
      </p:pic>
    </p:spTree>
    <p:extLst>
      <p:ext uri="{BB962C8B-B14F-4D97-AF65-F5344CB8AC3E}">
        <p14:creationId xmlns:p14="http://schemas.microsoft.com/office/powerpoint/2010/main" val="1114023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8" y="914400"/>
            <a:ext cx="8229600" cy="639762"/>
          </a:xfrm>
        </p:spPr>
        <p:txBody>
          <a:bodyPr>
            <a:normAutofit fontScale="90000"/>
          </a:bodyPr>
          <a:lstStyle/>
          <a:p>
            <a:r>
              <a:rPr lang="en-US" dirty="0" smtClean="0"/>
              <a:t>Views and commentary on Imperialism…</a:t>
            </a:r>
            <a:endParaRPr lang="en-US" dirty="0"/>
          </a:p>
        </p:txBody>
      </p:sp>
      <p:sp>
        <p:nvSpPr>
          <p:cNvPr id="3" name="Content Placeholder 2"/>
          <p:cNvSpPr>
            <a:spLocks noGrp="1"/>
          </p:cNvSpPr>
          <p:nvPr>
            <p:ph idx="1"/>
          </p:nvPr>
        </p:nvSpPr>
        <p:spPr>
          <a:xfrm>
            <a:off x="457200" y="1905000"/>
            <a:ext cx="8229600" cy="4648200"/>
          </a:xfrm>
        </p:spPr>
        <p:txBody>
          <a:bodyPr/>
          <a:lstStyle/>
          <a:p>
            <a:r>
              <a:rPr lang="en-US" dirty="0" smtClean="0"/>
              <a:t>Imperialism was vastly supported by most Europeans living in the nations of the continents largest conquerors.   Many associated the expansion of territory and empire with a sense of extreme national pride ~nationalism.</a:t>
            </a:r>
          </a:p>
          <a:p>
            <a:pPr marL="0" indent="0">
              <a:buNone/>
            </a:pPr>
            <a:endParaRPr lang="en-US" dirty="0"/>
          </a:p>
          <a:p>
            <a:r>
              <a:rPr lang="en-US" dirty="0" smtClean="0"/>
              <a:t>However, there were many critics of these efforts as well, both in Europe and in the United States.  One of the most pointed critics was George Washington Williams who published an “Open Letter”  recounting his first hand experience in the Belgian Congo.  (This letter is detailed in King Leopold’s Ghost).</a:t>
            </a: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221642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White Man’s Burden</a:t>
            </a:r>
            <a:endParaRPr lang="en-US" dirty="0"/>
          </a:p>
        </p:txBody>
      </p:sp>
      <p:sp>
        <p:nvSpPr>
          <p:cNvPr id="3" name="Content Placeholder 2"/>
          <p:cNvSpPr>
            <a:spLocks noGrp="1"/>
          </p:cNvSpPr>
          <p:nvPr>
            <p:ph idx="1"/>
          </p:nvPr>
        </p:nvSpPr>
        <p:spPr>
          <a:xfrm>
            <a:off x="152400" y="1066800"/>
            <a:ext cx="8839200" cy="5791200"/>
          </a:xfrm>
        </p:spPr>
        <p:txBody>
          <a:bodyPr>
            <a:normAutofit fontScale="92500"/>
          </a:bodyPr>
          <a:lstStyle/>
          <a:p>
            <a:r>
              <a:rPr lang="en-US" dirty="0" smtClean="0"/>
              <a:t>Imperialism was often seen as the obligation or duty of Industrialized nations.   Many Europeans called upon the U.S. to “join in the fun”.</a:t>
            </a:r>
          </a:p>
          <a:p>
            <a:r>
              <a:rPr lang="en-US" dirty="0" smtClean="0"/>
              <a:t>Debate over U.S. imperialism at the turn of the twentieth century occurred not only in newspapers and political speeches, but in poetry as well. In 1899, the British novelist and poet Rudyard Kipling wrote the poem "The White Man’s Burden," which urged the U. S. to take up the "burden" of empire, as had Britain and other European nations. Theodore Roosevelt, soon to become vice-president and then president, copied the poem and sent it to his friend, Senator Henry Cabot Lodge, commenting that it was "rather poor poetry, but good sense from the expansion point of view." Other authors, by contrast, wrote parodies and critiques of Kipling’s poem and the imperial ideology it espoused. </a:t>
            </a:r>
          </a:p>
          <a:p>
            <a:r>
              <a:rPr lang="en-US" dirty="0" smtClean="0"/>
              <a:t>"The Black Man’s Burden" and "The Poor Man’s Burden," by H.T. Johnson and George McNeil, respectively, were two such parodies.</a:t>
            </a:r>
            <a:endParaRPr lang="en-US" dirty="0"/>
          </a:p>
        </p:txBody>
      </p:sp>
    </p:spTree>
    <p:extLst>
      <p:ext uri="{BB962C8B-B14F-4D97-AF65-F5344CB8AC3E}">
        <p14:creationId xmlns:p14="http://schemas.microsoft.com/office/powerpoint/2010/main" val="40073061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Assignment: </a:t>
            </a:r>
            <a:r>
              <a:rPr lang="en-US" i="1" dirty="0" smtClean="0"/>
              <a:t>White Man’s Burden </a:t>
            </a:r>
            <a:r>
              <a:rPr lang="en-US" sz="2800" dirty="0" smtClean="0"/>
              <a:t>by Rudyard Kipling</a:t>
            </a:r>
            <a:endParaRPr lang="en-US" dirty="0"/>
          </a:p>
        </p:txBody>
      </p:sp>
      <p:sp>
        <p:nvSpPr>
          <p:cNvPr id="3" name="Content Placeholder 2"/>
          <p:cNvSpPr>
            <a:spLocks noGrp="1"/>
          </p:cNvSpPr>
          <p:nvPr>
            <p:ph idx="1"/>
          </p:nvPr>
        </p:nvSpPr>
        <p:spPr/>
        <p:txBody>
          <a:bodyPr>
            <a:normAutofit fontScale="70000" lnSpcReduction="20000"/>
          </a:bodyPr>
          <a:lstStyle/>
          <a:p>
            <a:pPr algn="ctr">
              <a:buNone/>
            </a:pPr>
            <a:r>
              <a:rPr lang="en-US" sz="2400" dirty="0" smtClean="0"/>
              <a:t>Take up the </a:t>
            </a:r>
            <a:r>
              <a:rPr lang="en-US" sz="2400" b="1" dirty="0" smtClean="0"/>
              <a:t>White Man’s burden</a:t>
            </a:r>
            <a:r>
              <a:rPr lang="en-US" sz="2400" dirty="0" smtClean="0"/>
              <a:t>—</a:t>
            </a:r>
          </a:p>
          <a:p>
            <a:pPr algn="ctr">
              <a:buNone/>
            </a:pPr>
            <a:r>
              <a:rPr lang="en-US" sz="2400" b="1" dirty="0" smtClean="0"/>
              <a:t>Send forth </a:t>
            </a:r>
            <a:r>
              <a:rPr lang="en-US" sz="2400" dirty="0" smtClean="0"/>
              <a:t>the best ye breed—</a:t>
            </a:r>
          </a:p>
          <a:p>
            <a:pPr algn="ctr">
              <a:buNone/>
            </a:pPr>
            <a:r>
              <a:rPr lang="en-US" sz="2400" dirty="0" smtClean="0"/>
              <a:t>Go, bind your </a:t>
            </a:r>
            <a:r>
              <a:rPr lang="en-US" sz="2400" b="1" dirty="0" smtClean="0"/>
              <a:t>sons to exile</a:t>
            </a:r>
          </a:p>
          <a:p>
            <a:pPr algn="ctr">
              <a:buNone/>
            </a:pPr>
            <a:r>
              <a:rPr lang="en-US" sz="2400" dirty="0" smtClean="0"/>
              <a:t>To serve your </a:t>
            </a:r>
            <a:r>
              <a:rPr lang="en-US" sz="2400" b="1" dirty="0" smtClean="0"/>
              <a:t>captives’ need; </a:t>
            </a:r>
          </a:p>
          <a:p>
            <a:pPr algn="ctr">
              <a:buNone/>
            </a:pPr>
            <a:r>
              <a:rPr lang="en-US" sz="2400" dirty="0" smtClean="0"/>
              <a:t>To wait, in heavy harness,</a:t>
            </a:r>
          </a:p>
          <a:p>
            <a:pPr algn="ctr">
              <a:buNone/>
            </a:pPr>
            <a:r>
              <a:rPr lang="en-US" sz="2400" dirty="0" smtClean="0"/>
              <a:t>On fluttered folk and wild—</a:t>
            </a:r>
          </a:p>
          <a:p>
            <a:pPr algn="ctr">
              <a:buNone/>
            </a:pPr>
            <a:r>
              <a:rPr lang="en-US" sz="2400" dirty="0" smtClean="0"/>
              <a:t>Your </a:t>
            </a:r>
            <a:r>
              <a:rPr lang="en-US" sz="2400" b="1" dirty="0" smtClean="0"/>
              <a:t>new-caught sullen </a:t>
            </a:r>
            <a:r>
              <a:rPr lang="en-US" sz="2400" dirty="0" smtClean="0"/>
              <a:t>peoples,</a:t>
            </a:r>
          </a:p>
          <a:p>
            <a:pPr algn="ctr">
              <a:buNone/>
            </a:pPr>
            <a:r>
              <a:rPr lang="en-US" sz="2400" b="1" dirty="0" smtClean="0"/>
              <a:t>Half devil </a:t>
            </a:r>
            <a:r>
              <a:rPr lang="en-US" sz="2400" dirty="0" smtClean="0"/>
              <a:t>and </a:t>
            </a:r>
            <a:r>
              <a:rPr lang="en-US" sz="2400" b="1" dirty="0" smtClean="0"/>
              <a:t>half child.</a:t>
            </a:r>
          </a:p>
          <a:p>
            <a:pPr algn="ctr">
              <a:buNone/>
            </a:pPr>
            <a:endParaRPr lang="en-US" sz="2400" b="1" dirty="0" smtClean="0"/>
          </a:p>
          <a:p>
            <a:pPr algn="ctr">
              <a:buNone/>
            </a:pPr>
            <a:r>
              <a:rPr lang="en-US" sz="2400" b="1" dirty="0" smtClean="0"/>
              <a:t>According to Kipling, what is the “White Man’s burden”?</a:t>
            </a:r>
          </a:p>
          <a:p>
            <a:pPr>
              <a:buNone/>
            </a:pPr>
            <a:endParaRPr lang="en-US" sz="2800" b="1" dirty="0"/>
          </a:p>
        </p:txBody>
      </p:sp>
    </p:spTree>
    <p:extLst>
      <p:ext uri="{BB962C8B-B14F-4D97-AF65-F5344CB8AC3E}">
        <p14:creationId xmlns:p14="http://schemas.microsoft.com/office/powerpoint/2010/main" val="231033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diamond(in)">
                                      <p:cBhvr>
                                        <p:cTn id="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pPr marL="0" indent="0">
              <a:buNone/>
            </a:pPr>
            <a:endParaRPr lang="en-US" dirty="0"/>
          </a:p>
          <a:p>
            <a:r>
              <a:rPr lang="en-US" dirty="0" smtClean="0"/>
              <a:t>Go to </a:t>
            </a:r>
            <a:r>
              <a:rPr lang="en-US" dirty="0" smtClean="0">
                <a:hlinkClick r:id="rId2"/>
              </a:rPr>
              <a:t>http://historymatters.gmu.edu/d/6609/</a:t>
            </a:r>
            <a:r>
              <a:rPr lang="en-US" dirty="0" smtClean="0"/>
              <a:t> and read White Man’s Burden, Poor Man’s Burden and Black Man’s burden </a:t>
            </a:r>
          </a:p>
          <a:p>
            <a:endParaRPr lang="en-US" dirty="0"/>
          </a:p>
          <a:p>
            <a:endParaRPr lang="en-US" dirty="0" smtClean="0"/>
          </a:p>
          <a:p>
            <a:endParaRPr lang="en-US" dirty="0"/>
          </a:p>
          <a:p>
            <a:r>
              <a:rPr lang="en-US" dirty="0" smtClean="0"/>
              <a:t>Read and complete packet page 8.</a:t>
            </a:r>
          </a:p>
          <a:p>
            <a:pPr>
              <a:buNone/>
            </a:pPr>
            <a:endParaRPr lang="en-US" dirty="0" smtClean="0"/>
          </a:p>
        </p:txBody>
      </p:sp>
    </p:spTree>
    <p:extLst>
      <p:ext uri="{BB962C8B-B14F-4D97-AF65-F5344CB8AC3E}">
        <p14:creationId xmlns:p14="http://schemas.microsoft.com/office/powerpoint/2010/main" val="238057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you read, answer the following questions to guide your understanding of the poems.</a:t>
            </a:r>
          </a:p>
          <a:p>
            <a:r>
              <a:rPr lang="en-US" dirty="0" smtClean="0"/>
              <a:t>1. According to Kipling, and in your own words, what was the "White Man’s Burden"?</a:t>
            </a:r>
          </a:p>
          <a:p>
            <a:r>
              <a:rPr lang="en-US" dirty="0" smtClean="0"/>
              <a:t>2. What reward did Kipling suggest the "White Man" gets for carrying his "burden"?</a:t>
            </a:r>
          </a:p>
          <a:p>
            <a:r>
              <a:rPr lang="en-US" dirty="0" smtClean="0"/>
              <a:t>3. Who did Kipling think would read his poem? What do you think that this audience might have said in response to it?</a:t>
            </a:r>
          </a:p>
          <a:p>
            <a:r>
              <a:rPr lang="en-US" dirty="0" smtClean="0"/>
              <a:t>4. For what audiences do you think H.T. Johnson and George McNeil wrote their poems? How do you think those audiences might have responded to "The Black Man’s Burden" and "The Poor Man’s Burden"?</a:t>
            </a:r>
          </a:p>
          <a:p>
            <a:endParaRPr lang="en-US" dirty="0"/>
          </a:p>
        </p:txBody>
      </p:sp>
    </p:spTree>
    <p:extLst>
      <p:ext uri="{BB962C8B-B14F-4D97-AF65-F5344CB8AC3E}">
        <p14:creationId xmlns:p14="http://schemas.microsoft.com/office/powerpoint/2010/main" val="1348671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white man’s burden- </a:t>
            </a:r>
            <a:r>
              <a:rPr lang="en-US" sz="2200" b="1" dirty="0" smtClean="0"/>
              <a:t>The Journal,  Detroit 1899</a:t>
            </a:r>
            <a:endParaRPr lang="en-US" b="1" dirty="0"/>
          </a:p>
        </p:txBody>
      </p:sp>
      <p:pic>
        <p:nvPicPr>
          <p:cNvPr id="4" name="Content Placeholder 3" descr="White_mans_burden_the_journal_detroit.jpg"/>
          <p:cNvPicPr>
            <a:picLocks noGrp="1" noChangeAspect="1"/>
          </p:cNvPicPr>
          <p:nvPr>
            <p:ph idx="1"/>
          </p:nvPr>
        </p:nvPicPr>
        <p:blipFill>
          <a:blip r:embed="rId2" cstate="print"/>
          <a:stretch>
            <a:fillRect/>
          </a:stretch>
        </p:blipFill>
        <p:spPr>
          <a:xfrm>
            <a:off x="914400" y="1524000"/>
            <a:ext cx="7239000" cy="4922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7300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British Imperialism</a:t>
            </a:r>
            <a:endParaRPr lang="en-US" dirty="0"/>
          </a:p>
        </p:txBody>
      </p:sp>
    </p:spTree>
    <p:extLst>
      <p:ext uri="{BB962C8B-B14F-4D97-AF65-F5344CB8AC3E}">
        <p14:creationId xmlns:p14="http://schemas.microsoft.com/office/powerpoint/2010/main" val="447203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Motives of Imperialism</a:t>
            </a:r>
            <a:endParaRPr lang="en-US" dirty="0"/>
          </a:p>
        </p:txBody>
      </p:sp>
      <p:sp>
        <p:nvSpPr>
          <p:cNvPr id="3" name="Content Placeholder 2"/>
          <p:cNvSpPr>
            <a:spLocks noGrp="1"/>
          </p:cNvSpPr>
          <p:nvPr>
            <p:ph idx="1"/>
          </p:nvPr>
        </p:nvSpPr>
        <p:spPr/>
        <p:txBody>
          <a:bodyPr>
            <a:normAutofit fontScale="92500" lnSpcReduction="20000"/>
          </a:bodyPr>
          <a:lstStyle/>
          <a:p>
            <a:r>
              <a:rPr lang="en-US" sz="2500" b="1" dirty="0" smtClean="0"/>
              <a:t>Motives Driving Imperialism</a:t>
            </a:r>
          </a:p>
          <a:p>
            <a:pPr lvl="1"/>
            <a:r>
              <a:rPr lang="en-US" sz="2500" i="1" dirty="0" smtClean="0"/>
              <a:t>Nationalism</a:t>
            </a:r>
            <a:r>
              <a:rPr lang="en-US" sz="2500" dirty="0" smtClean="0"/>
              <a:t> </a:t>
            </a:r>
          </a:p>
          <a:p>
            <a:pPr lvl="2"/>
            <a:r>
              <a:rPr lang="en-US" sz="2500" dirty="0" smtClean="0"/>
              <a:t>Viewed an empire as a measure of national greatness </a:t>
            </a:r>
          </a:p>
          <a:p>
            <a:pPr lvl="2"/>
            <a:r>
              <a:rPr lang="en-US" sz="2500" dirty="0" smtClean="0"/>
              <a:t>“All great nations in their fullness of their strength have desired to set their mark upon barbarian lands” </a:t>
            </a:r>
          </a:p>
          <a:p>
            <a:pPr lvl="1"/>
            <a:r>
              <a:rPr lang="en-US" sz="2500" i="1" dirty="0" smtClean="0"/>
              <a:t>Economic Competition</a:t>
            </a:r>
          </a:p>
          <a:p>
            <a:pPr lvl="1"/>
            <a:r>
              <a:rPr lang="en-US" sz="2500" i="1" dirty="0" smtClean="0"/>
              <a:t>Exploration</a:t>
            </a:r>
          </a:p>
          <a:p>
            <a:pPr lvl="1"/>
            <a:r>
              <a:rPr lang="en-US" sz="2500" i="1" dirty="0" smtClean="0"/>
              <a:t>Ideological-</a:t>
            </a:r>
          </a:p>
          <a:p>
            <a:pPr lvl="2"/>
            <a:r>
              <a:rPr lang="en-US" sz="2500" i="1" dirty="0" smtClean="0"/>
              <a:t>European Racism </a:t>
            </a:r>
          </a:p>
          <a:p>
            <a:pPr lvl="3"/>
            <a:r>
              <a:rPr lang="en-US" sz="2300" dirty="0" smtClean="0"/>
              <a:t>Idea that the white race was superior to others </a:t>
            </a:r>
          </a:p>
          <a:p>
            <a:pPr lvl="3"/>
            <a:r>
              <a:rPr lang="en-US" sz="2300" b="1" dirty="0" smtClean="0"/>
              <a:t>Social Darwinism-</a:t>
            </a:r>
            <a:r>
              <a:rPr lang="en-US" sz="2300" dirty="0" smtClean="0">
                <a:sym typeface="Wingdings" pitchFamily="2" charset="2"/>
              </a:rPr>
              <a:t> those that were fittest for survival 	enjoyed wealth and successes and were considered  superior to others </a:t>
            </a:r>
            <a:endParaRPr lang="en-US" sz="2300"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Imperialism	</a:t>
            </a:r>
            <a:endParaRPr lang="en-US" dirty="0"/>
          </a:p>
        </p:txBody>
      </p:sp>
      <p:sp>
        <p:nvSpPr>
          <p:cNvPr id="3" name="Content Placeholder 2"/>
          <p:cNvSpPr>
            <a:spLocks noGrp="1"/>
          </p:cNvSpPr>
          <p:nvPr>
            <p:ph idx="1"/>
          </p:nvPr>
        </p:nvSpPr>
        <p:spPr>
          <a:xfrm>
            <a:off x="457200" y="1219200"/>
            <a:ext cx="5715000" cy="5029200"/>
          </a:xfrm>
        </p:spPr>
        <p:txBody>
          <a:bodyPr>
            <a:normAutofit fontScale="92500" lnSpcReduction="20000"/>
          </a:bodyPr>
          <a:lstStyle/>
          <a:p>
            <a:r>
              <a:rPr lang="en-US" sz="2500" b="1" dirty="0" smtClean="0"/>
              <a:t>British Imperialism</a:t>
            </a:r>
          </a:p>
          <a:p>
            <a:pPr lvl="1"/>
            <a:r>
              <a:rPr lang="en-US" sz="2500" dirty="0" smtClean="0">
                <a:solidFill>
                  <a:schemeClr val="tx1"/>
                </a:solidFill>
              </a:rPr>
              <a:t>British dominated 19</a:t>
            </a:r>
            <a:r>
              <a:rPr lang="en-US" sz="2500" baseline="30000" dirty="0" smtClean="0">
                <a:solidFill>
                  <a:schemeClr val="tx1"/>
                </a:solidFill>
              </a:rPr>
              <a:t>th</a:t>
            </a:r>
            <a:r>
              <a:rPr lang="en-US" sz="2500" dirty="0" smtClean="0">
                <a:solidFill>
                  <a:schemeClr val="tx1"/>
                </a:solidFill>
              </a:rPr>
              <a:t> century imperialism </a:t>
            </a:r>
          </a:p>
          <a:p>
            <a:pPr lvl="1"/>
            <a:r>
              <a:rPr lang="en-US" sz="2500" dirty="0" smtClean="0">
                <a:solidFill>
                  <a:schemeClr val="tx1"/>
                </a:solidFill>
              </a:rPr>
              <a:t>Reached it’s height under </a:t>
            </a:r>
            <a:r>
              <a:rPr lang="en-US" sz="2500" b="1" dirty="0" smtClean="0">
                <a:solidFill>
                  <a:srgbClr val="FFC000"/>
                </a:solidFill>
              </a:rPr>
              <a:t>Queen Victoria</a:t>
            </a:r>
          </a:p>
          <a:p>
            <a:pPr lvl="1"/>
            <a:r>
              <a:rPr lang="en-US" sz="2500" dirty="0" smtClean="0">
                <a:solidFill>
                  <a:schemeClr val="tx1"/>
                </a:solidFill>
              </a:rPr>
              <a:t>Jump start due to early industrialization</a:t>
            </a:r>
          </a:p>
          <a:p>
            <a:pPr lvl="1"/>
            <a:r>
              <a:rPr lang="en-US" sz="2500" dirty="0" smtClean="0">
                <a:solidFill>
                  <a:schemeClr val="tx1"/>
                </a:solidFill>
              </a:rPr>
              <a:t>Originally about economics</a:t>
            </a:r>
            <a:r>
              <a:rPr lang="en-US" sz="2500" dirty="0" smtClean="0">
                <a:solidFill>
                  <a:schemeClr val="tx1"/>
                </a:solidFill>
                <a:sym typeface="Wingdings" pitchFamily="2" charset="2"/>
              </a:rPr>
              <a:t> </a:t>
            </a:r>
            <a:r>
              <a:rPr lang="en-US" sz="2500" b="1" dirty="0" smtClean="0">
                <a:solidFill>
                  <a:srgbClr val="FFC000"/>
                </a:solidFill>
              </a:rPr>
              <a:t>PRIDE</a:t>
            </a:r>
          </a:p>
          <a:p>
            <a:pPr lvl="1"/>
            <a:r>
              <a:rPr lang="en-US" sz="2500" dirty="0" smtClean="0">
                <a:solidFill>
                  <a:schemeClr val="tx1"/>
                </a:solidFill>
              </a:rPr>
              <a:t>Glorified imperialism in stories, newspapers, poetry</a:t>
            </a:r>
          </a:p>
          <a:p>
            <a:pPr lvl="1"/>
            <a:r>
              <a:rPr lang="en-US" sz="2500" dirty="0" smtClean="0">
                <a:solidFill>
                  <a:schemeClr val="tx1"/>
                </a:solidFill>
              </a:rPr>
              <a:t> Ex. Kipling’s </a:t>
            </a:r>
            <a:r>
              <a:rPr lang="en-US" sz="2500" b="1" i="1" dirty="0" smtClean="0">
                <a:solidFill>
                  <a:srgbClr val="FFC000"/>
                </a:solidFill>
              </a:rPr>
              <a:t>White Man’s Burden</a:t>
            </a:r>
            <a:endParaRPr lang="en-US" sz="2500" b="1" dirty="0" smtClean="0">
              <a:solidFill>
                <a:srgbClr val="FFC000"/>
              </a:solidFill>
            </a:endParaRPr>
          </a:p>
          <a:p>
            <a:pPr lvl="1"/>
            <a:r>
              <a:rPr lang="en-US" sz="2500" dirty="0" smtClean="0">
                <a:solidFill>
                  <a:schemeClr val="tx1"/>
                </a:solidFill>
              </a:rPr>
              <a:t> Major Rivals:</a:t>
            </a:r>
          </a:p>
          <a:p>
            <a:pPr lvl="2"/>
            <a:r>
              <a:rPr lang="en-US" sz="2500" dirty="0" smtClean="0"/>
              <a:t>France</a:t>
            </a:r>
          </a:p>
          <a:p>
            <a:pPr lvl="2"/>
            <a:r>
              <a:rPr lang="en-US" sz="2500" dirty="0" smtClean="0"/>
              <a:t>Germany</a:t>
            </a:r>
          </a:p>
          <a:p>
            <a:pPr lvl="2"/>
            <a:r>
              <a:rPr lang="en-US" sz="2500" dirty="0" smtClean="0"/>
              <a:t>Belgium</a:t>
            </a:r>
          </a:p>
          <a:p>
            <a:pPr lvl="1"/>
            <a:endParaRPr lang="en-US" dirty="0" smtClean="0"/>
          </a:p>
          <a:p>
            <a:pPr lvl="1">
              <a:buNone/>
            </a:pPr>
            <a:endParaRPr lang="en-US" i="1" dirty="0" smtClean="0"/>
          </a:p>
        </p:txBody>
      </p:sp>
      <p:pic>
        <p:nvPicPr>
          <p:cNvPr id="5" name="Content Placeholder 3" descr="imperialism.jpg"/>
          <p:cNvPicPr>
            <a:picLocks noChangeAspect="1"/>
          </p:cNvPicPr>
          <p:nvPr/>
        </p:nvPicPr>
        <p:blipFill>
          <a:blip r:embed="rId2" cstate="print"/>
          <a:stretch>
            <a:fillRect/>
          </a:stretch>
        </p:blipFill>
        <p:spPr>
          <a:xfrm>
            <a:off x="6172200" y="1143000"/>
            <a:ext cx="2488577" cy="5105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34603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RHODES COLOSSUS</a:t>
            </a:r>
            <a:endParaRPr lang="en-US" dirty="0"/>
          </a:p>
        </p:txBody>
      </p:sp>
      <p:pic>
        <p:nvPicPr>
          <p:cNvPr id="7" name="Content Placeholder 6" descr="rhodes.gif"/>
          <p:cNvPicPr>
            <a:picLocks noGrp="1" noChangeAspect="1"/>
          </p:cNvPicPr>
          <p:nvPr>
            <p:ph sz="half" idx="1"/>
          </p:nvPr>
        </p:nvPicPr>
        <p:blipFill>
          <a:blip r:embed="rId2" cstate="print"/>
          <a:stretch>
            <a:fillRect/>
          </a:stretch>
        </p:blipFill>
        <p:spPr>
          <a:xfrm>
            <a:off x="685800" y="990600"/>
            <a:ext cx="3429000" cy="4622242"/>
          </a:xfrm>
        </p:spPr>
      </p:pic>
      <p:sp>
        <p:nvSpPr>
          <p:cNvPr id="6" name="Content Placeholder 5"/>
          <p:cNvSpPr>
            <a:spLocks noGrp="1"/>
          </p:cNvSpPr>
          <p:nvPr>
            <p:ph sz="half" idx="2"/>
          </p:nvPr>
        </p:nvSpPr>
        <p:spPr>
          <a:xfrm>
            <a:off x="4267200" y="1219200"/>
            <a:ext cx="4041648" cy="4937760"/>
          </a:xfrm>
        </p:spPr>
        <p:txBody>
          <a:bodyPr>
            <a:normAutofit fontScale="92500" lnSpcReduction="10000"/>
          </a:bodyPr>
          <a:lstStyle/>
          <a:p>
            <a:r>
              <a:rPr lang="en-US" sz="3000" dirty="0" smtClean="0"/>
              <a:t>Cecil Rhodes</a:t>
            </a:r>
            <a:r>
              <a:rPr lang="en-US" dirty="0" smtClean="0"/>
              <a:t>, </a:t>
            </a:r>
            <a:r>
              <a:rPr lang="en-US" sz="2600" dirty="0" smtClean="0"/>
              <a:t>shown standing astride of Africa, in a cartoon from </a:t>
            </a:r>
            <a:r>
              <a:rPr lang="en-US" sz="2600" i="1" dirty="0" smtClean="0"/>
              <a:t>Punch </a:t>
            </a:r>
            <a:r>
              <a:rPr lang="en-US" sz="2600" dirty="0" smtClean="0"/>
              <a:t>magazine; Rhodes had built the trans-Africa railway, and is the man after whom the nation of Rhodesia was named (now Zimbabwe). The cartoon is a play on the old Colossus of Rhodes, which was one of the “Seven Wonders of the Ancient World.”)</a:t>
            </a:r>
            <a:br>
              <a:rPr lang="en-US" sz="2600" dirty="0" smtClean="0"/>
            </a:br>
            <a:endParaRPr lang="en-US" dirty="0"/>
          </a:p>
        </p:txBody>
      </p:sp>
      <p:sp>
        <p:nvSpPr>
          <p:cNvPr id="5" name="TextBox 4"/>
          <p:cNvSpPr txBox="1"/>
          <p:nvPr/>
        </p:nvSpPr>
        <p:spPr>
          <a:xfrm>
            <a:off x="533400" y="5410200"/>
            <a:ext cx="8305800" cy="1323439"/>
          </a:xfrm>
          <a:prstGeom prst="rect">
            <a:avLst/>
          </a:prstGeom>
          <a:noFill/>
        </p:spPr>
        <p:txBody>
          <a:bodyPr wrap="square" rtlCol="0">
            <a:spAutoFit/>
          </a:bodyPr>
          <a:lstStyle/>
          <a:p>
            <a:endParaRPr lang="en-US" sz="2000" b="1" dirty="0" smtClean="0"/>
          </a:p>
          <a:p>
            <a:r>
              <a:rPr lang="en-US" sz="2000" b="1" dirty="0" smtClean="0"/>
              <a:t>“We [the British] happen to be the best in the world, with the highest ideals of dependency and justice and liberty and peace, and the more of the world we inhabit, the better it is for humanity.”</a:t>
            </a:r>
            <a:endParaRPr lang="en-US" sz="2000" b="1" dirty="0"/>
          </a:p>
        </p:txBody>
      </p:sp>
    </p:spTree>
    <p:extLst>
      <p:ext uri="{BB962C8B-B14F-4D97-AF65-F5344CB8AC3E}">
        <p14:creationId xmlns:p14="http://schemas.microsoft.com/office/powerpoint/2010/main" val="14411590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C000"/>
                </a:solidFill>
              </a:rPr>
              <a:t>Cecil Rhodes</a:t>
            </a:r>
            <a:r>
              <a:rPr lang="en-US" dirty="0" smtClean="0"/>
              <a:t>…</a:t>
            </a:r>
            <a:endParaRPr lang="en-US" dirty="0"/>
          </a:p>
        </p:txBody>
      </p:sp>
      <p:sp>
        <p:nvSpPr>
          <p:cNvPr id="6" name="Content Placeholder 5"/>
          <p:cNvSpPr>
            <a:spLocks noGrp="1"/>
          </p:cNvSpPr>
          <p:nvPr>
            <p:ph idx="1"/>
          </p:nvPr>
        </p:nvSpPr>
        <p:spPr>
          <a:xfrm>
            <a:off x="457200" y="1447800"/>
            <a:ext cx="8229600" cy="5105400"/>
          </a:xfrm>
        </p:spPr>
        <p:txBody>
          <a:bodyPr/>
          <a:lstStyle/>
          <a:p>
            <a:r>
              <a:rPr lang="en-US" dirty="0" smtClean="0"/>
              <a:t>Cecil Rhodes was a British explorer, investor, opportunist and imperialist.  Rhodes epitomized the attitudes of those who wholeheartedly supported Imperialism.</a:t>
            </a:r>
          </a:p>
          <a:p>
            <a:r>
              <a:rPr lang="en-US" dirty="0" smtClean="0"/>
              <a:t>Rhodes became one of the wealthiest imperialists of the era- the Rhodes Scholarship was created by him over 100 years ago and continues to this day.</a:t>
            </a:r>
          </a:p>
          <a:p>
            <a:r>
              <a:rPr lang="en-US" dirty="0" smtClean="0"/>
              <a:t>The following quotes provide insight into the mindset of Rhodes and other Imperialists…</a:t>
            </a:r>
            <a:endParaRPr lang="en-US" dirty="0"/>
          </a:p>
        </p:txBody>
      </p:sp>
    </p:spTree>
    <p:extLst>
      <p:ext uri="{BB962C8B-B14F-4D97-AF65-F5344CB8AC3E}">
        <p14:creationId xmlns:p14="http://schemas.microsoft.com/office/powerpoint/2010/main" val="4218241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i="1" dirty="0" smtClean="0">
                <a:solidFill>
                  <a:srgbClr val="FFC000"/>
                </a:solidFill>
                <a:latin typeface="Times New Roman" pitchFamily="18" charset="0"/>
                <a:cs typeface="Times New Roman" pitchFamily="18" charset="0"/>
              </a:rPr>
              <a:t>Cecil Rhodes</a:t>
            </a:r>
            <a:endParaRPr lang="en-US" sz="4000" dirty="0">
              <a:solidFill>
                <a:srgbClr val="FFC000"/>
              </a:solidFill>
            </a:endParaRPr>
          </a:p>
        </p:txBody>
      </p:sp>
      <p:pic>
        <p:nvPicPr>
          <p:cNvPr id="4" name="Content Placeholder 3" descr="rhodes africa.jpg"/>
          <p:cNvPicPr>
            <a:picLocks noGrp="1" noChangeAspect="1"/>
          </p:cNvPicPr>
          <p:nvPr>
            <p:ph idx="1"/>
          </p:nvPr>
        </p:nvPicPr>
        <p:blipFill>
          <a:blip r:embed="rId2"/>
          <a:stretch>
            <a:fillRect/>
          </a:stretch>
        </p:blipFill>
        <p:spPr>
          <a:xfrm>
            <a:off x="2514600" y="1371600"/>
            <a:ext cx="4114800" cy="5253228"/>
          </a:xfrm>
        </p:spPr>
      </p:pic>
    </p:spTree>
    <p:extLst>
      <p:ext uri="{BB962C8B-B14F-4D97-AF65-F5344CB8AC3E}">
        <p14:creationId xmlns:p14="http://schemas.microsoft.com/office/powerpoint/2010/main" val="2796163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i="1" dirty="0" smtClean="0">
                <a:solidFill>
                  <a:srgbClr val="FFC000"/>
                </a:solidFill>
                <a:latin typeface="Times New Roman" pitchFamily="18" charset="0"/>
                <a:cs typeface="Times New Roman" pitchFamily="18" charset="0"/>
              </a:rPr>
              <a:t>Cecil Rhodes</a:t>
            </a:r>
            <a:br>
              <a:rPr lang="en-US" i="1" dirty="0" smtClean="0">
                <a:solidFill>
                  <a:srgbClr val="FFC000"/>
                </a:solidFill>
                <a:latin typeface="Times New Roman" pitchFamily="18" charset="0"/>
                <a:cs typeface="Times New Roman" pitchFamily="18" charset="0"/>
              </a:rPr>
            </a:br>
            <a:r>
              <a:rPr lang="en-US" sz="3600" i="1" dirty="0" smtClean="0">
                <a:solidFill>
                  <a:srgbClr val="FFC000"/>
                </a:solidFill>
                <a:latin typeface="Times New Roman" pitchFamily="18" charset="0"/>
                <a:cs typeface="Times New Roman" pitchFamily="18" charset="0"/>
              </a:rPr>
              <a:t>1853-1902</a:t>
            </a:r>
            <a:endParaRPr lang="en-US" sz="3600" i="1"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r>
              <a:rPr lang="en-US" sz="2800" dirty="0" smtClean="0">
                <a:latin typeface="Times New Roman" pitchFamily="18" charset="0"/>
                <a:cs typeface="Times New Roman" pitchFamily="18" charset="0"/>
              </a:rPr>
              <a:t>Rhodes moved from England to South Africa as a boy</a:t>
            </a:r>
          </a:p>
          <a:p>
            <a:r>
              <a:rPr lang="en-US" sz="2800" dirty="0" smtClean="0">
                <a:latin typeface="Times New Roman" pitchFamily="18" charset="0"/>
                <a:cs typeface="Times New Roman" pitchFamily="18" charset="0"/>
              </a:rPr>
              <a:t>Become involved in the Diamond Industry, founded DeBeers Mining Inc.</a:t>
            </a:r>
          </a:p>
          <a:p>
            <a:r>
              <a:rPr lang="en-US" sz="2800" dirty="0" smtClean="0">
                <a:latin typeface="Times New Roman" pitchFamily="18" charset="0"/>
                <a:cs typeface="Times New Roman" pitchFamily="18" charset="0"/>
              </a:rPr>
              <a:t>Later attended Oxford University, established the “Rhodes Scholarship”</a:t>
            </a:r>
          </a:p>
          <a:p>
            <a:r>
              <a:rPr lang="en-US" sz="2800" dirty="0" smtClean="0">
                <a:latin typeface="Times New Roman" pitchFamily="18" charset="0"/>
                <a:cs typeface="Times New Roman" pitchFamily="18" charset="0"/>
              </a:rPr>
              <a:t>Instrumental in Expanding Britain’s control of African territories by obtaining mining rights</a:t>
            </a:r>
          </a:p>
          <a:p>
            <a:r>
              <a:rPr lang="en-US" sz="2800" dirty="0" smtClean="0">
                <a:latin typeface="Times New Roman" pitchFamily="18" charset="0"/>
                <a:cs typeface="Times New Roman" pitchFamily="18" charset="0"/>
              </a:rPr>
              <a:t>Wanted to connect South Africa and Cairo, Egypt by British Controlled Colonies</a:t>
            </a:r>
          </a:p>
          <a:p>
            <a:r>
              <a:rPr lang="en-US" sz="2800" dirty="0" smtClean="0">
                <a:latin typeface="Times New Roman" pitchFamily="18" charset="0"/>
                <a:cs typeface="Times New Roman" pitchFamily="18" charset="0"/>
              </a:rPr>
              <a:t>Named Rhodesia after himself, now Zimbabwe</a:t>
            </a:r>
          </a:p>
          <a:p>
            <a:pPr>
              <a:buNone/>
            </a:pPr>
            <a:endParaRPr lang="en-US" sz="2800"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7635932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C000"/>
                </a:solidFill>
                <a:latin typeface="Times New Roman" pitchFamily="18" charset="0"/>
                <a:cs typeface="Times New Roman" pitchFamily="18" charset="0"/>
              </a:rPr>
              <a:t>Cecil Rhodes</a:t>
            </a:r>
            <a:endParaRPr lang="en-US" dirty="0">
              <a:solidFill>
                <a:srgbClr val="FFC000"/>
              </a:solidFill>
            </a:endParaRPr>
          </a:p>
        </p:txBody>
      </p:sp>
      <p:pic>
        <p:nvPicPr>
          <p:cNvPr id="4" name="Content Placeholder 3" descr="rhodes laying around.jpg"/>
          <p:cNvPicPr>
            <a:picLocks noGrp="1" noChangeAspect="1"/>
          </p:cNvPicPr>
          <p:nvPr>
            <p:ph idx="1"/>
          </p:nvPr>
        </p:nvPicPr>
        <p:blipFill>
          <a:blip r:embed="rId2"/>
          <a:stretch>
            <a:fillRect/>
          </a:stretch>
        </p:blipFill>
        <p:spPr>
          <a:xfrm>
            <a:off x="1714500" y="2034381"/>
            <a:ext cx="5715000" cy="3657600"/>
          </a:xfrm>
        </p:spPr>
      </p:pic>
    </p:spTree>
    <p:extLst>
      <p:ext uri="{BB962C8B-B14F-4D97-AF65-F5344CB8AC3E}">
        <p14:creationId xmlns:p14="http://schemas.microsoft.com/office/powerpoint/2010/main" val="2127351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i="1" dirty="0" smtClean="0">
                <a:solidFill>
                  <a:srgbClr val="FFC000"/>
                </a:solidFill>
                <a:latin typeface="Times New Roman" pitchFamily="18" charset="0"/>
                <a:cs typeface="Times New Roman" pitchFamily="18" charset="0"/>
              </a:rPr>
              <a:t>Rhodes- Scholarly Quotes…..</a:t>
            </a:r>
            <a:endParaRPr lang="en-US" sz="2800" i="1"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066800"/>
            <a:ext cx="8229600" cy="5059363"/>
          </a:xfrm>
        </p:spPr>
        <p:txBody>
          <a:bodyPr>
            <a:normAutofit fontScale="70000" lnSpcReduction="20000"/>
          </a:bodyPr>
          <a:lstStyle/>
          <a:p>
            <a:r>
              <a:rPr lang="en-US" dirty="0" smtClean="0">
                <a:latin typeface="Times New Roman" pitchFamily="18" charset="0"/>
                <a:cs typeface="Times New Roman" pitchFamily="18" charset="0"/>
              </a:rPr>
              <a:t>Rhodes famously declared: "To think of these stars that you see overhead at night, these vast worlds which we can never reach. I would </a:t>
            </a:r>
            <a:r>
              <a:rPr lang="en-US" dirty="0" smtClean="0">
                <a:latin typeface="Times New Roman" pitchFamily="18" charset="0"/>
                <a:cs typeface="Times New Roman" pitchFamily="18" charset="0"/>
                <a:hlinkClick r:id="rId2" action="ppaction://hlinkfile" tooltip="Annexation"/>
              </a:rPr>
              <a:t>annex</a:t>
            </a:r>
            <a:r>
              <a:rPr lang="en-US" dirty="0" smtClean="0">
                <a:latin typeface="Times New Roman" pitchFamily="18" charset="0"/>
                <a:cs typeface="Times New Roman" pitchFamily="18" charset="0"/>
              </a:rPr>
              <a:t> the planets if I could; I often think of that. It makes me sad to see them so clear and yet so far."</a:t>
            </a:r>
            <a:r>
              <a:rPr lang="en-US" baseline="30000" dirty="0" smtClean="0">
                <a:latin typeface="Times New Roman" pitchFamily="18" charset="0"/>
                <a:cs typeface="Times New Roman" pitchFamily="18" charset="0"/>
                <a:hlinkClick r:id="" action="ppaction://hlinkfile"/>
              </a:rPr>
              <a:t>[17]</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“We must find new lands from which we can easily obtain raw materials and at the same time exploit the cheap slave labor that is available from the natives of the colonies. The colonies would also provide a dumping ground for the surplus goods produced in our factories.”</a:t>
            </a:r>
            <a:r>
              <a:rPr lang="en-US" baseline="30000" dirty="0" smtClean="0">
                <a:latin typeface="Times New Roman" pitchFamily="18" charset="0"/>
                <a:cs typeface="Times New Roman" pitchFamily="18" charset="0"/>
                <a:hlinkClick r:id="" action="ppaction://hlinkfile"/>
              </a:rPr>
              <a:t>[18][19]</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“Pure philanthropy is very well in its way but philanthropy plus five percent is a good deal better.”</a:t>
            </a:r>
            <a:r>
              <a:rPr lang="en-US" baseline="30000" dirty="0" smtClean="0">
                <a:latin typeface="Times New Roman" pitchFamily="18" charset="0"/>
                <a:cs typeface="Times New Roman" pitchFamily="18" charset="0"/>
                <a:hlinkClick r:id="" action="ppaction://hlinkfile"/>
              </a:rPr>
              <a:t>[20]</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 contend that we are the first race in the world, and that the more of the world we inhabit the better it is for the human race...If there be a God, I think that what he would like me to do is paint as much of the map of Africa British Red as possible...“</a:t>
            </a:r>
          </a:p>
          <a:p>
            <a:r>
              <a:rPr lang="en-US" dirty="0" smtClean="0">
                <a:latin typeface="Times New Roman" pitchFamily="18" charset="0"/>
                <a:cs typeface="Times New Roman" pitchFamily="18" charset="0"/>
              </a:rPr>
              <a:t>"In order to save the 40 million inhabitants of the United Kingdom from a bloody civil war, we colonial statesmen must acquire new lands to settle the surplus population, to provide new markets for the goods produced by them in the factories and mines..."</a:t>
            </a:r>
          </a:p>
          <a:p>
            <a:endParaRPr lang="en-US" dirty="0"/>
          </a:p>
        </p:txBody>
      </p:sp>
    </p:spTree>
    <p:extLst>
      <p:ext uri="{BB962C8B-B14F-4D97-AF65-F5344CB8AC3E}">
        <p14:creationId xmlns:p14="http://schemas.microsoft.com/office/powerpoint/2010/main" val="936947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i="1" dirty="0" smtClean="0">
                <a:solidFill>
                  <a:srgbClr val="FFC000"/>
                </a:solidFill>
                <a:latin typeface="Times New Roman" pitchFamily="18" charset="0"/>
                <a:cs typeface="Times New Roman" pitchFamily="18" charset="0"/>
              </a:rPr>
              <a:t>Cecil Rhodes</a:t>
            </a:r>
            <a:br>
              <a:rPr lang="en-US" i="1" dirty="0" smtClean="0">
                <a:solidFill>
                  <a:srgbClr val="FFC000"/>
                </a:solidFill>
                <a:latin typeface="Times New Roman" pitchFamily="18" charset="0"/>
                <a:cs typeface="Times New Roman" pitchFamily="18" charset="0"/>
              </a:rPr>
            </a:br>
            <a:r>
              <a:rPr lang="en-US" sz="3600" i="1" dirty="0" smtClean="0">
                <a:solidFill>
                  <a:srgbClr val="FFC000"/>
                </a:solidFill>
                <a:latin typeface="Times New Roman" pitchFamily="18" charset="0"/>
                <a:cs typeface="Times New Roman" pitchFamily="18" charset="0"/>
              </a:rPr>
              <a:t>1853-1902</a:t>
            </a:r>
            <a:endParaRPr lang="en-US" dirty="0">
              <a:solidFill>
                <a:srgbClr val="FFC000"/>
              </a:solidFill>
            </a:endParaRPr>
          </a:p>
        </p:txBody>
      </p:sp>
      <p:sp>
        <p:nvSpPr>
          <p:cNvPr id="3" name="Content Placeholder 2"/>
          <p:cNvSpPr>
            <a:spLocks noGrp="1"/>
          </p:cNvSpPr>
          <p:nvPr>
            <p:ph idx="1"/>
          </p:nvPr>
        </p:nvSpPr>
        <p:spPr>
          <a:xfrm>
            <a:off x="457200" y="1371600"/>
            <a:ext cx="8229600" cy="5257800"/>
          </a:xfrm>
        </p:spPr>
        <p:txBody>
          <a:bodyPr>
            <a:noAutofit/>
          </a:bodyPr>
          <a:lstStyle/>
          <a:p>
            <a:r>
              <a:rPr lang="en-US" sz="2000" dirty="0" smtClean="0">
                <a:latin typeface="Times New Roman" pitchFamily="18" charset="0"/>
                <a:cs typeface="Times New Roman" pitchFamily="18" charset="0"/>
              </a:rPr>
              <a:t>Rhodes wanted to expand the British Empire because he believed that the Anglo-Saxon race was destined to greatness. </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In his last will and testament, Rhodes said of the British, "I contend that we are the finest race in the world and that the more of the world we inhabit the better it is for the human race." He wanted to make the British Empire a superpower in which all of the white countries in the empire, including Canada, Australia, New Zealand, and Cape Colony, would be represented in the British Parliament. Rhodes included Americans in the Rhodes scholarships and said that he wanted to breed an American elite of philosopher-kings who would have the USA rejoin the British Empire. Rhodes also respected the Germans and admired the Kaiser, and allowed Germans to be included in the Rhodes scholarships. He believed that eventually Great Britain, the USA and Germany together would dominate the world and ensure peace together.</a:t>
            </a:r>
            <a:r>
              <a:rPr lang="en-US" sz="2000" baseline="30000" dirty="0" smtClean="0">
                <a:latin typeface="Times New Roman" pitchFamily="18" charset="0"/>
                <a:cs typeface="Times New Roman" pitchFamily="18" charset="0"/>
                <a:hlinkClick r:id="" action="ppaction://hlinkfile"/>
              </a:rPr>
              <a:t>[</a:t>
            </a:r>
            <a:endParaRPr lang="en-US" sz="2000" baseline="30000" dirty="0" smtClean="0">
              <a:latin typeface="Times New Roman" pitchFamily="18" charset="0"/>
              <a:cs typeface="Times New Roman" pitchFamily="18" charset="0"/>
            </a:endParaRPr>
          </a:p>
          <a:p>
            <a:endParaRPr lang="en-US" sz="2000" baseline="30000" dirty="0">
              <a:latin typeface="Times New Roman" pitchFamily="18" charset="0"/>
              <a:cs typeface="Times New Roman" pitchFamily="18" charset="0"/>
            </a:endParaRPr>
          </a:p>
        </p:txBody>
      </p:sp>
    </p:spTree>
    <p:extLst>
      <p:ext uri="{BB962C8B-B14F-4D97-AF65-F5344CB8AC3E}">
        <p14:creationId xmlns:p14="http://schemas.microsoft.com/office/powerpoint/2010/main" val="3896092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600" i="1" dirty="0" smtClean="0">
                <a:solidFill>
                  <a:srgbClr val="FFC000"/>
                </a:solidFill>
                <a:latin typeface="Times New Roman" pitchFamily="18" charset="0"/>
                <a:cs typeface="Times New Roman" pitchFamily="18" charset="0"/>
              </a:rPr>
              <a:t>Rhodes, Continued</a:t>
            </a:r>
            <a:endParaRPr lang="en-US" sz="3600" i="1"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38200"/>
            <a:ext cx="8229600" cy="5287963"/>
          </a:xfrm>
        </p:spPr>
        <p:txBody>
          <a:bodyPr>
            <a:normAutofit fontScale="85000" lnSpcReduction="20000"/>
          </a:bodyPr>
          <a:lstStyle/>
          <a:p>
            <a:r>
              <a:rPr lang="en-US" sz="2400" dirty="0" smtClean="0"/>
              <a:t>In his first will, of 1877, (before he had accumulated his wealth), Rhodes wanted to create a </a:t>
            </a:r>
            <a:r>
              <a:rPr lang="en-US" sz="2400" dirty="0" smtClean="0">
                <a:hlinkClick r:id="rId2" action="ppaction://hlinkfile" tooltip="Secret society"/>
              </a:rPr>
              <a:t>secret society</a:t>
            </a:r>
            <a:r>
              <a:rPr lang="en-US" sz="2400" dirty="0" smtClean="0"/>
              <a:t> that would bring the whole world under British rule.</a:t>
            </a:r>
            <a:r>
              <a:rPr lang="en-US" sz="2400" baseline="30000" dirty="0" smtClean="0">
                <a:hlinkClick r:id="" action="ppaction://hlinkfile"/>
              </a:rPr>
              <a:t>[3]</a:t>
            </a:r>
            <a:r>
              <a:rPr lang="en-US" sz="2400" dirty="0" smtClean="0"/>
              <a:t> The exact wording of the will is:</a:t>
            </a:r>
          </a:p>
          <a:p>
            <a:r>
              <a:rPr lang="en-US" sz="2400" dirty="0" smtClean="0"/>
              <a:t>To and for the establishment, promotion and development of a Secret Society, the true aim and object whereof shall be for the extension of British rule throughout the world, the perfecting of a system of emigration from the United Kingdom, and of </a:t>
            </a:r>
            <a:r>
              <a:rPr lang="en-US" sz="2400" dirty="0" err="1" smtClean="0"/>
              <a:t>colonisation</a:t>
            </a:r>
            <a:r>
              <a:rPr lang="en-US" sz="2400" dirty="0" smtClean="0"/>
              <a:t> by British subjects of all lands where the means of livelihood are attainable by energy, </a:t>
            </a:r>
            <a:r>
              <a:rPr lang="en-US" sz="2400" dirty="0" err="1" smtClean="0"/>
              <a:t>labour</a:t>
            </a:r>
            <a:r>
              <a:rPr lang="en-US" sz="2400" dirty="0" smtClean="0"/>
              <a:t> and enterprise, and especially the occupation by British settlers of the entire Continent of Africa, the </a:t>
            </a:r>
            <a:r>
              <a:rPr lang="en-US" sz="2400" dirty="0" smtClean="0">
                <a:hlinkClick r:id="rId3" action="ppaction://hlinkfile" tooltip="Holy Land"/>
              </a:rPr>
              <a:t>Holy Land</a:t>
            </a:r>
            <a:r>
              <a:rPr lang="en-US" sz="2400" dirty="0" smtClean="0"/>
              <a:t>, the Valley of the </a:t>
            </a:r>
            <a:r>
              <a:rPr lang="en-US" sz="2400" dirty="0" smtClean="0">
                <a:hlinkClick r:id="rId4" action="ppaction://hlinkfile" tooltip="Euphrates"/>
              </a:rPr>
              <a:t>Euphrates</a:t>
            </a:r>
            <a:r>
              <a:rPr lang="en-US" sz="2400" dirty="0" smtClean="0"/>
              <a:t>, the Islands of </a:t>
            </a:r>
            <a:r>
              <a:rPr lang="en-US" sz="2400" dirty="0" smtClean="0">
                <a:hlinkClick r:id="rId5" action="ppaction://hlinkfile" tooltip="Cyprus"/>
              </a:rPr>
              <a:t>Cyprus</a:t>
            </a:r>
            <a:r>
              <a:rPr lang="en-US" sz="2400" dirty="0" smtClean="0"/>
              <a:t> and </a:t>
            </a:r>
            <a:r>
              <a:rPr lang="en-US" sz="2400" dirty="0" smtClean="0">
                <a:hlinkClick r:id="rId6" action="ppaction://hlinkfile" tooltip="Crete"/>
              </a:rPr>
              <a:t>Candia</a:t>
            </a:r>
            <a:r>
              <a:rPr lang="en-US" sz="2400" dirty="0" smtClean="0"/>
              <a:t>, the whole of South America, the </a:t>
            </a:r>
            <a:r>
              <a:rPr lang="en-US" sz="2400" dirty="0" smtClean="0">
                <a:hlinkClick r:id="rId7" action="ppaction://hlinkfile" tooltip="Pacific Islands"/>
              </a:rPr>
              <a:t>Islands of the Pacific</a:t>
            </a:r>
            <a:r>
              <a:rPr lang="en-US" sz="2400" dirty="0" smtClean="0"/>
              <a:t> not heretofore possessed by Great Britain, the whole of the </a:t>
            </a:r>
            <a:r>
              <a:rPr lang="en-US" sz="2400" dirty="0" smtClean="0">
                <a:hlinkClick r:id="rId8" action="ppaction://hlinkfile" tooltip="Malay Archipelago"/>
              </a:rPr>
              <a:t>Malay Archipelago</a:t>
            </a:r>
            <a:r>
              <a:rPr lang="en-US" sz="2400" dirty="0" smtClean="0"/>
              <a:t>, the seaboard of </a:t>
            </a:r>
            <a:r>
              <a:rPr lang="en-US" sz="2400" dirty="0" smtClean="0">
                <a:hlinkClick r:id="rId9" action="ppaction://hlinkfile" tooltip="China"/>
              </a:rPr>
              <a:t>China</a:t>
            </a:r>
            <a:r>
              <a:rPr lang="en-US" sz="2400" dirty="0" smtClean="0"/>
              <a:t> and </a:t>
            </a:r>
            <a:r>
              <a:rPr lang="en-US" sz="2400" dirty="0" smtClean="0">
                <a:hlinkClick r:id="rId10" action="ppaction://hlinkfile" tooltip="Japan"/>
              </a:rPr>
              <a:t>Japan</a:t>
            </a:r>
            <a:r>
              <a:rPr lang="en-US" sz="2400" dirty="0" smtClean="0"/>
              <a:t>, the ultimate recovery of the </a:t>
            </a:r>
            <a:r>
              <a:rPr lang="en-US" sz="2400" dirty="0" smtClean="0">
                <a:hlinkClick r:id="rId11" action="ppaction://hlinkfile" tooltip="United States"/>
              </a:rPr>
              <a:t>United States of America</a:t>
            </a:r>
            <a:r>
              <a:rPr lang="en-US" sz="2400" dirty="0" smtClean="0"/>
              <a:t> as an integral part of the British Empire, the inauguration of a system of Colonial representation in the Imperial Parliament which may tend to weld together the disjointed members of the Empire and, finally, the foundation of so great a Power as to render wars impossible, and promote the best interests of humanity.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7883035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C000"/>
                </a:solidFill>
                <a:latin typeface="Times New Roman" pitchFamily="18" charset="0"/>
                <a:cs typeface="Times New Roman" pitchFamily="18" charset="0"/>
              </a:rPr>
              <a:t>Cecil Rhodes</a:t>
            </a:r>
            <a:endParaRPr lang="en-US" dirty="0">
              <a:solidFill>
                <a:srgbClr val="FFC000"/>
              </a:solidFill>
            </a:endParaRPr>
          </a:p>
        </p:txBody>
      </p:sp>
      <p:pic>
        <p:nvPicPr>
          <p:cNvPr id="4" name="Content Placeholder 3" descr="English Imperialism.jpg"/>
          <p:cNvPicPr>
            <a:picLocks noGrp="1" noChangeAspect="1"/>
          </p:cNvPicPr>
          <p:nvPr>
            <p:ph idx="1"/>
          </p:nvPr>
        </p:nvPicPr>
        <p:blipFill>
          <a:blip r:embed="rId2"/>
          <a:stretch>
            <a:fillRect/>
          </a:stretch>
        </p:blipFill>
        <p:spPr>
          <a:xfrm>
            <a:off x="2209800" y="1371600"/>
            <a:ext cx="4853867" cy="5029200"/>
          </a:xfrm>
        </p:spPr>
      </p:pic>
    </p:spTree>
    <p:extLst>
      <p:ext uri="{BB962C8B-B14F-4D97-AF65-F5344CB8AC3E}">
        <p14:creationId xmlns:p14="http://schemas.microsoft.com/office/powerpoint/2010/main" val="305906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Motives of Imperialism	</a:t>
            </a:r>
            <a:endParaRPr lang="en-US" dirty="0"/>
          </a:p>
        </p:txBody>
      </p:sp>
      <p:sp>
        <p:nvSpPr>
          <p:cNvPr id="3" name="Content Placeholder 2"/>
          <p:cNvSpPr>
            <a:spLocks noGrp="1"/>
          </p:cNvSpPr>
          <p:nvPr>
            <p:ph idx="1"/>
          </p:nvPr>
        </p:nvSpPr>
        <p:spPr>
          <a:xfrm>
            <a:off x="457200" y="1219200"/>
            <a:ext cx="4267200" cy="4937760"/>
          </a:xfrm>
        </p:spPr>
        <p:txBody>
          <a:bodyPr/>
          <a:lstStyle/>
          <a:p>
            <a:r>
              <a:rPr lang="en-US" sz="2500" b="1" dirty="0" smtClean="0"/>
              <a:t>Motives Driving Imperialism </a:t>
            </a:r>
          </a:p>
          <a:p>
            <a:r>
              <a:rPr lang="en-US" sz="2500" b="1" i="1" dirty="0" smtClean="0"/>
              <a:t>(</a:t>
            </a:r>
            <a:r>
              <a:rPr lang="en-US" sz="2500" b="1" i="1" dirty="0" err="1" smtClean="0"/>
              <a:t>Ideologic</a:t>
            </a:r>
            <a:r>
              <a:rPr lang="en-US" sz="2500" b="1" i="1" dirty="0" smtClean="0"/>
              <a:t> Continued…)</a:t>
            </a:r>
            <a:endParaRPr lang="en-US" sz="2500" i="1" dirty="0" smtClean="0"/>
          </a:p>
          <a:p>
            <a:pPr lvl="1"/>
            <a:r>
              <a:rPr lang="en-US" sz="2500" i="1" dirty="0" smtClean="0"/>
              <a:t>Missionary Impulse</a:t>
            </a:r>
          </a:p>
          <a:p>
            <a:pPr lvl="2"/>
            <a:r>
              <a:rPr lang="en-US" sz="2500" dirty="0" smtClean="0"/>
              <a:t>Desire to Christianize people</a:t>
            </a:r>
          </a:p>
          <a:p>
            <a:pPr lvl="2"/>
            <a:r>
              <a:rPr lang="en-US" sz="2500" dirty="0" smtClean="0"/>
              <a:t>Believed European rule was the best way to end evil practices (i.e. slave trade) </a:t>
            </a:r>
          </a:p>
          <a:p>
            <a:pPr lvl="1"/>
            <a:endParaRPr lang="en-US" dirty="0"/>
          </a:p>
        </p:txBody>
      </p:sp>
      <p:pic>
        <p:nvPicPr>
          <p:cNvPr id="53252" name="Picture 4" descr="http://us.history.wisc.edu/hist102/photos/assets/photos/1084.jpg"/>
          <p:cNvPicPr>
            <a:picLocks noChangeAspect="1" noChangeArrowheads="1"/>
          </p:cNvPicPr>
          <p:nvPr/>
        </p:nvPicPr>
        <p:blipFill>
          <a:blip r:embed="rId2" cstate="print"/>
          <a:srcRect/>
          <a:stretch>
            <a:fillRect/>
          </a:stretch>
        </p:blipFill>
        <p:spPr bwMode="auto">
          <a:xfrm>
            <a:off x="4953000" y="1447800"/>
            <a:ext cx="3876675" cy="4591051"/>
          </a:xfrm>
          <a:prstGeom prst="rect">
            <a:avLst/>
          </a:prstGeom>
          <a:noFill/>
        </p:spPr>
      </p:pic>
    </p:spTree>
    <p:extLst>
      <p:ext uri="{BB962C8B-B14F-4D97-AF65-F5344CB8AC3E}">
        <p14:creationId xmlns:p14="http://schemas.microsoft.com/office/powerpoint/2010/main" val="21394209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smtClean="0">
                <a:solidFill>
                  <a:srgbClr val="FFC000"/>
                </a:solidFill>
                <a:latin typeface="Times New Roman" pitchFamily="18" charset="0"/>
                <a:cs typeface="Times New Roman" pitchFamily="18" charset="0"/>
              </a:rPr>
              <a:t>Cecil Rhodes-  So what do you think of him?  </a:t>
            </a:r>
            <a:br>
              <a:rPr lang="en-US" sz="2800" i="1" dirty="0" smtClean="0">
                <a:solidFill>
                  <a:srgbClr val="FFC000"/>
                </a:solidFill>
                <a:latin typeface="Times New Roman" pitchFamily="18" charset="0"/>
                <a:cs typeface="Times New Roman" pitchFamily="18" charset="0"/>
              </a:rPr>
            </a:br>
            <a:r>
              <a:rPr lang="en-US" sz="2800" i="1" dirty="0" smtClean="0">
                <a:solidFill>
                  <a:srgbClr val="FFC000"/>
                </a:solidFill>
                <a:latin typeface="Times New Roman" pitchFamily="18" charset="0"/>
                <a:cs typeface="Times New Roman" pitchFamily="18" charset="0"/>
              </a:rPr>
              <a:t>Great Guy?</a:t>
            </a:r>
            <a:endParaRPr lang="en-US" sz="2800" i="1"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endParaRPr lang="en-US" sz="2800" dirty="0" smtClean="0">
              <a:latin typeface="Times New Roman" pitchFamily="18" charset="0"/>
              <a:cs typeface="Times New Roman" pitchFamily="18" charset="0"/>
            </a:endParaRPr>
          </a:p>
          <a:p>
            <a:pPr>
              <a:buNone/>
            </a:pPr>
            <a:endParaRPr lang="en-US" sz="2800" dirty="0">
              <a:latin typeface="Times New Roman" pitchFamily="18" charset="0"/>
              <a:cs typeface="Times New Roman" pitchFamily="18" charset="0"/>
            </a:endParaRPr>
          </a:p>
          <a:p>
            <a:pPr>
              <a:buNone/>
            </a:pPr>
            <a:r>
              <a:rPr lang="en-US" b="1" i="1" dirty="0" smtClean="0">
                <a:solidFill>
                  <a:srgbClr val="92D050"/>
                </a:solidFill>
                <a:latin typeface="Times New Roman" pitchFamily="18" charset="0"/>
                <a:cs typeface="Times New Roman" pitchFamily="18" charset="0"/>
              </a:rPr>
              <a:t>"I admire him, I frankly confess it; and when his time comes I shall buy a piece of the rope for a keepsake“</a:t>
            </a:r>
          </a:p>
          <a:p>
            <a:pPr>
              <a:buNone/>
            </a:pPr>
            <a:endParaRPr lang="en-US" b="1" i="1" dirty="0">
              <a:solidFill>
                <a:srgbClr val="92D050"/>
              </a:solidFill>
              <a:latin typeface="Times New Roman" pitchFamily="18" charset="0"/>
              <a:cs typeface="Times New Roman" pitchFamily="18" charset="0"/>
            </a:endParaRPr>
          </a:p>
          <a:p>
            <a:pPr>
              <a:buNone/>
            </a:pPr>
            <a:r>
              <a:rPr lang="en-US" b="1" i="1" dirty="0" smtClean="0">
                <a:solidFill>
                  <a:srgbClr val="92D050"/>
                </a:solidFill>
                <a:latin typeface="Times New Roman" pitchFamily="18" charset="0"/>
                <a:cs typeface="Times New Roman" pitchFamily="18" charset="0"/>
              </a:rPr>
              <a:t>	~ Mark Twain</a:t>
            </a:r>
            <a:endParaRPr lang="en-US" b="1" i="1" dirty="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39231296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normAutofit fontScale="90000"/>
          </a:bodyPr>
          <a:lstStyle/>
          <a:p>
            <a:r>
              <a:rPr lang="en-US" dirty="0" smtClean="0"/>
              <a:t>Imperialism: Perspective</a:t>
            </a:r>
            <a:endParaRPr lang="en-US" dirty="0"/>
          </a:p>
        </p:txBody>
      </p:sp>
      <p:sp>
        <p:nvSpPr>
          <p:cNvPr id="6" name="Content Placeholder 5"/>
          <p:cNvSpPr>
            <a:spLocks noGrp="1"/>
          </p:cNvSpPr>
          <p:nvPr>
            <p:ph idx="1"/>
          </p:nvPr>
        </p:nvSpPr>
        <p:spPr>
          <a:xfrm>
            <a:off x="304800" y="990600"/>
            <a:ext cx="6477000" cy="5867400"/>
          </a:xfrm>
        </p:spPr>
        <p:txBody>
          <a:bodyPr>
            <a:normAutofit fontScale="92500" lnSpcReduction="20000"/>
          </a:bodyPr>
          <a:lstStyle/>
          <a:p>
            <a:pPr>
              <a:buNone/>
            </a:pPr>
            <a:r>
              <a:rPr lang="en-US" dirty="0" smtClean="0"/>
              <a:t>“Our whole existence has been controlled by people with an alien attitude to life, people with different customs and beliefs. They have determined the form of government, the types of economic activity, and the schooling which our children have…A man who tries to control the life of another does not destroy the other any less because he does it, as he thinks, for the other’s benefit. It is the principle which is wrong, the principle of one man governing another without his consent.”		-</a:t>
            </a:r>
            <a:r>
              <a:rPr lang="en-US" i="1" dirty="0" smtClean="0"/>
              <a:t>Julius Nyerere of Tanzania</a:t>
            </a:r>
          </a:p>
          <a:p>
            <a:pPr>
              <a:buFont typeface="Arial" charset="0"/>
              <a:buChar char="•"/>
            </a:pPr>
            <a:endParaRPr lang="en-US" i="1" dirty="0" smtClean="0"/>
          </a:p>
          <a:p>
            <a:pPr marL="0" indent="0">
              <a:buNone/>
            </a:pPr>
            <a:r>
              <a:rPr lang="en-US" i="1" dirty="0" smtClean="0">
                <a:solidFill>
                  <a:srgbClr val="00B0F0"/>
                </a:solidFill>
              </a:rPr>
              <a:t>With a neighbor-</a:t>
            </a:r>
          </a:p>
          <a:p>
            <a:pPr>
              <a:buFont typeface="Arial" charset="0"/>
              <a:buChar char="•"/>
            </a:pPr>
            <a:r>
              <a:rPr lang="en-US" i="1" dirty="0" smtClean="0">
                <a:solidFill>
                  <a:srgbClr val="00B0F0"/>
                </a:solidFill>
              </a:rPr>
              <a:t>1) discuss what is being said in the quote.  </a:t>
            </a:r>
          </a:p>
          <a:p>
            <a:pPr>
              <a:buFont typeface="Arial" charset="0"/>
              <a:buChar char="•"/>
            </a:pPr>
            <a:r>
              <a:rPr lang="en-US" i="1" dirty="0" smtClean="0">
                <a:solidFill>
                  <a:srgbClr val="00B0F0"/>
                </a:solidFill>
              </a:rPr>
              <a:t>2) Create a response for the Tanzanian’s using John 	Locke’s ideas</a:t>
            </a:r>
            <a:endParaRPr lang="en-US" i="1" dirty="0">
              <a:solidFill>
                <a:srgbClr val="00B0F0"/>
              </a:solidFill>
            </a:endParaRPr>
          </a:p>
        </p:txBody>
      </p:sp>
      <p:pic>
        <p:nvPicPr>
          <p:cNvPr id="8" name="Picture 7" descr="Nyerere2.jpg"/>
          <p:cNvPicPr>
            <a:picLocks noChangeAspect="1"/>
          </p:cNvPicPr>
          <p:nvPr/>
        </p:nvPicPr>
        <p:blipFill>
          <a:blip r:embed="rId2" cstate="print"/>
          <a:stretch>
            <a:fillRect/>
          </a:stretch>
        </p:blipFill>
        <p:spPr>
          <a:xfrm>
            <a:off x="6705600" y="1828800"/>
            <a:ext cx="2197100" cy="2921000"/>
          </a:xfrm>
          <a:prstGeom prst="rect">
            <a:avLst/>
          </a:prstGeom>
        </p:spPr>
      </p:pic>
    </p:spTree>
    <p:extLst>
      <p:ext uri="{BB962C8B-B14F-4D97-AF65-F5344CB8AC3E}">
        <p14:creationId xmlns:p14="http://schemas.microsoft.com/office/powerpoint/2010/main" val="21569848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British Imperialism </a:t>
            </a:r>
            <a:endParaRPr lang="en-US" dirty="0"/>
          </a:p>
        </p:txBody>
      </p:sp>
      <p:sp>
        <p:nvSpPr>
          <p:cNvPr id="5" name="Content Placeholder 4"/>
          <p:cNvSpPr>
            <a:spLocks noGrp="1"/>
          </p:cNvSpPr>
          <p:nvPr>
            <p:ph sz="half" idx="1"/>
          </p:nvPr>
        </p:nvSpPr>
        <p:spPr>
          <a:xfrm>
            <a:off x="457200" y="1066800"/>
            <a:ext cx="4038600" cy="5638800"/>
          </a:xfrm>
        </p:spPr>
        <p:txBody>
          <a:bodyPr>
            <a:normAutofit fontScale="92500"/>
          </a:bodyPr>
          <a:lstStyle/>
          <a:p>
            <a:r>
              <a:rPr lang="en-US" b="1" dirty="0" smtClean="0"/>
              <a:t>British Imperialism in India </a:t>
            </a:r>
          </a:p>
          <a:p>
            <a:pPr lvl="1"/>
            <a:r>
              <a:rPr lang="en-US" sz="2600" dirty="0" smtClean="0">
                <a:solidFill>
                  <a:schemeClr val="tx1"/>
                </a:solidFill>
              </a:rPr>
              <a:t>India was the largest and most lucrative colony of the entire British Empire.</a:t>
            </a:r>
          </a:p>
          <a:p>
            <a:pPr lvl="1"/>
            <a:r>
              <a:rPr lang="en-US" sz="2600" dirty="0" smtClean="0">
                <a:solidFill>
                  <a:schemeClr val="tx1"/>
                </a:solidFill>
              </a:rPr>
              <a:t>1600’s British East India Co. began trading in India; over time gaining more economic and </a:t>
            </a:r>
            <a:r>
              <a:rPr lang="en-US" sz="2600" b="1" dirty="0" smtClean="0">
                <a:solidFill>
                  <a:schemeClr val="tx1">
                    <a:lumMod val="95000"/>
                  </a:schemeClr>
                </a:solidFill>
              </a:rPr>
              <a:t>POLITICAL</a:t>
            </a:r>
            <a:r>
              <a:rPr lang="en-US" sz="2600" dirty="0" smtClean="0">
                <a:solidFill>
                  <a:schemeClr val="tx1">
                    <a:lumMod val="95000"/>
                  </a:schemeClr>
                </a:solidFill>
              </a:rPr>
              <a:t> </a:t>
            </a:r>
            <a:r>
              <a:rPr lang="en-US" sz="2600" dirty="0" smtClean="0">
                <a:solidFill>
                  <a:schemeClr val="tx1"/>
                </a:solidFill>
              </a:rPr>
              <a:t>control</a:t>
            </a:r>
          </a:p>
          <a:p>
            <a:pPr lvl="1"/>
            <a:r>
              <a:rPr lang="en-US" sz="2600" dirty="0" smtClean="0">
                <a:solidFill>
                  <a:schemeClr val="tx1"/>
                </a:solidFill>
              </a:rPr>
              <a:t>“</a:t>
            </a:r>
            <a:r>
              <a:rPr lang="en-US" sz="2600" b="1" dirty="0" smtClean="0">
                <a:solidFill>
                  <a:schemeClr val="tx1">
                    <a:lumMod val="95000"/>
                  </a:schemeClr>
                </a:solidFill>
              </a:rPr>
              <a:t>Jewel in the crown</a:t>
            </a:r>
            <a:r>
              <a:rPr lang="en-US" sz="2600" dirty="0" smtClean="0">
                <a:solidFill>
                  <a:schemeClr val="tx1"/>
                </a:solidFill>
              </a:rPr>
              <a:t>”</a:t>
            </a:r>
            <a:r>
              <a:rPr lang="en-US" sz="2600" dirty="0" smtClean="0">
                <a:solidFill>
                  <a:schemeClr val="tx1"/>
                </a:solidFill>
                <a:sym typeface="Wingdings" pitchFamily="2" charset="2"/>
              </a:rPr>
              <a:t> the most valuable of all the British colonies </a:t>
            </a:r>
          </a:p>
          <a:p>
            <a:pPr lvl="1"/>
            <a:r>
              <a:rPr lang="en-US" sz="2600" dirty="0" smtClean="0">
                <a:sym typeface="Wingdings" pitchFamily="2" charset="2"/>
              </a:rPr>
              <a:t>Period of British rule was known as the “Raj”</a:t>
            </a:r>
            <a:endParaRPr lang="en-US" sz="2600" dirty="0" smtClean="0">
              <a:solidFill>
                <a:schemeClr val="tx1"/>
              </a:solidFill>
              <a:sym typeface="Wingdings" pitchFamily="2" charset="2"/>
            </a:endParaRPr>
          </a:p>
          <a:p>
            <a:pPr lvl="1"/>
            <a:endParaRPr lang="en-US" sz="2600" dirty="0" smtClean="0">
              <a:solidFill>
                <a:schemeClr val="tx1"/>
              </a:solidFill>
            </a:endParaRPr>
          </a:p>
          <a:p>
            <a:pPr>
              <a:buNone/>
            </a:pPr>
            <a:endParaRPr lang="en-US" dirty="0"/>
          </a:p>
        </p:txBody>
      </p:sp>
      <p:pic>
        <p:nvPicPr>
          <p:cNvPr id="11" name="Content Placeholder 10" descr="raw materials.gif"/>
          <p:cNvPicPr>
            <a:picLocks noGrp="1" noChangeAspect="1"/>
          </p:cNvPicPr>
          <p:nvPr>
            <p:ph sz="half" idx="2"/>
          </p:nvPr>
        </p:nvPicPr>
        <p:blipFill>
          <a:blip r:embed="rId2" cstate="print"/>
          <a:stretch>
            <a:fillRect/>
          </a:stretch>
        </p:blipFill>
        <p:spPr>
          <a:xfrm>
            <a:off x="4648200" y="2459064"/>
            <a:ext cx="4038600" cy="2808235"/>
          </a:xfrm>
          <a:prstGeom prst="rect">
            <a:avLst/>
          </a:prstGeom>
          <a:ln>
            <a:noFill/>
          </a:ln>
          <a:effectLst>
            <a:softEdge rad="112500"/>
          </a:effectLst>
        </p:spPr>
      </p:pic>
    </p:spTree>
    <p:extLst>
      <p:ext uri="{BB962C8B-B14F-4D97-AF65-F5344CB8AC3E}">
        <p14:creationId xmlns:p14="http://schemas.microsoft.com/office/powerpoint/2010/main" val="1501472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British Rule in India</a:t>
            </a:r>
            <a:endParaRPr lang="en-US" dirty="0"/>
          </a:p>
        </p:txBody>
      </p:sp>
      <p:sp>
        <p:nvSpPr>
          <p:cNvPr id="3" name="Content Placeholder 2"/>
          <p:cNvSpPr>
            <a:spLocks noGrp="1"/>
          </p:cNvSpPr>
          <p:nvPr>
            <p:ph sz="half" idx="1"/>
          </p:nvPr>
        </p:nvSpPr>
        <p:spPr/>
        <p:txBody>
          <a:bodyPr>
            <a:normAutofit/>
          </a:bodyPr>
          <a:lstStyle/>
          <a:p>
            <a:r>
              <a:rPr lang="en-US" sz="2400" dirty="0" smtClean="0"/>
              <a:t>The East India Company controlled India and operated in India under the Authorization of the government of England.</a:t>
            </a:r>
          </a:p>
          <a:p>
            <a:endParaRPr lang="en-US" sz="2400" dirty="0"/>
          </a:p>
          <a:p>
            <a:r>
              <a:rPr lang="en-US" sz="2400" dirty="0" smtClean="0"/>
              <a:t>As an Imperial holding, India became so successful, it was became referred to as the “Jewel of the Crown”.</a:t>
            </a:r>
            <a:endParaRPr lang="en-US" sz="2400" dirty="0"/>
          </a:p>
        </p:txBody>
      </p:sp>
      <p:sp>
        <p:nvSpPr>
          <p:cNvPr id="4" name="Content Placeholder 3"/>
          <p:cNvSpPr>
            <a:spLocks noGrp="1"/>
          </p:cNvSpPr>
          <p:nvPr>
            <p:ph sz="half" idx="2"/>
          </p:nvPr>
        </p:nvSpPr>
        <p:spPr/>
        <p:txBody>
          <a:bodyPr>
            <a:normAutofit/>
          </a:bodyPr>
          <a:lstStyle/>
          <a:p>
            <a:r>
              <a:rPr lang="en-US" sz="2400" dirty="0" smtClean="0"/>
              <a:t>To Maintain control, the E.I.C. relied on a military made up of </a:t>
            </a:r>
            <a:r>
              <a:rPr lang="en-US" sz="2400" dirty="0" err="1" smtClean="0"/>
              <a:t>Sepoy’s</a:t>
            </a:r>
            <a:r>
              <a:rPr lang="en-US" sz="2400" dirty="0"/>
              <a:t> </a:t>
            </a:r>
            <a:r>
              <a:rPr lang="en-US" sz="2400" dirty="0" smtClean="0"/>
              <a:t>(Indian’s serving under the command of the British).</a:t>
            </a:r>
          </a:p>
          <a:p>
            <a:r>
              <a:rPr lang="en-US" sz="2400" dirty="0" smtClean="0"/>
              <a:t>Resentment built reaching a crisis with the </a:t>
            </a:r>
            <a:r>
              <a:rPr lang="en-US" sz="2400" dirty="0" err="1" smtClean="0"/>
              <a:t>Sepoy</a:t>
            </a:r>
            <a:r>
              <a:rPr lang="en-US" sz="2400" dirty="0" smtClean="0"/>
              <a:t> Rebellion and the Cawnpore massacre.</a:t>
            </a:r>
          </a:p>
          <a:p>
            <a:endParaRPr lang="en-US" sz="2400" dirty="0"/>
          </a:p>
          <a:p>
            <a:endParaRPr lang="en-US" sz="2400" dirty="0"/>
          </a:p>
        </p:txBody>
      </p:sp>
      <p:graphicFrame>
        <p:nvGraphicFramePr>
          <p:cNvPr id="6" name="Object 5"/>
          <p:cNvGraphicFramePr>
            <a:graphicFrameLocks noChangeAspect="1"/>
          </p:cNvGraphicFramePr>
          <p:nvPr>
            <p:extLst/>
          </p:nvPr>
        </p:nvGraphicFramePr>
        <p:xfrm>
          <a:off x="990600" y="5562600"/>
          <a:ext cx="1981200" cy="685800"/>
        </p:xfrm>
        <a:graphic>
          <a:graphicData uri="http://schemas.openxmlformats.org/presentationml/2006/ole">
            <mc:AlternateContent xmlns:mc="http://schemas.openxmlformats.org/markup-compatibility/2006">
              <mc:Choice xmlns:v="urn:schemas-microsoft-com:vml" Requires="v">
                <p:oleObj spid="_x0000_s1030" name="Packager Shell Object" showAsIcon="1" r:id="rId3" imgW="1981800" imgH="685800" progId="Package">
                  <p:embed/>
                </p:oleObj>
              </mc:Choice>
              <mc:Fallback>
                <p:oleObj name="Packager Shell Object" showAsIcon="1" r:id="rId3" imgW="1981800" imgH="685800" progId="Package">
                  <p:embed/>
                  <p:pic>
                    <p:nvPicPr>
                      <p:cNvPr id="0" name=""/>
                      <p:cNvPicPr/>
                      <p:nvPr/>
                    </p:nvPicPr>
                    <p:blipFill>
                      <a:blip r:embed="rId4"/>
                      <a:stretch>
                        <a:fillRect/>
                      </a:stretch>
                    </p:blipFill>
                    <p:spPr>
                      <a:xfrm>
                        <a:off x="990600" y="5562600"/>
                        <a:ext cx="1981200" cy="6858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5867400" y="5562600"/>
          <a:ext cx="1663700" cy="685800"/>
        </p:xfrm>
        <a:graphic>
          <a:graphicData uri="http://schemas.openxmlformats.org/presentationml/2006/ole">
            <mc:AlternateContent xmlns:mc="http://schemas.openxmlformats.org/markup-compatibility/2006">
              <mc:Choice xmlns:v="urn:schemas-microsoft-com:vml" Requires="v">
                <p:oleObj spid="_x0000_s1031" name="Packager Shell Object" showAsIcon="1" r:id="rId5" imgW="1663920" imgH="685800" progId="Package">
                  <p:embed/>
                </p:oleObj>
              </mc:Choice>
              <mc:Fallback>
                <p:oleObj name="Packager Shell Object" showAsIcon="1" r:id="rId5" imgW="1663920" imgH="685800" progId="Package">
                  <p:embed/>
                  <p:pic>
                    <p:nvPicPr>
                      <p:cNvPr id="0" name=""/>
                      <p:cNvPicPr/>
                      <p:nvPr/>
                    </p:nvPicPr>
                    <p:blipFill>
                      <a:blip r:embed="rId6"/>
                      <a:stretch>
                        <a:fillRect/>
                      </a:stretch>
                    </p:blipFill>
                    <p:spPr>
                      <a:xfrm>
                        <a:off x="5867400" y="5562600"/>
                        <a:ext cx="1663700" cy="685800"/>
                      </a:xfrm>
                      <a:prstGeom prst="rect">
                        <a:avLst/>
                      </a:prstGeom>
                    </p:spPr>
                  </p:pic>
                </p:oleObj>
              </mc:Fallback>
            </mc:AlternateContent>
          </a:graphicData>
        </a:graphic>
      </p:graphicFrame>
    </p:spTree>
    <p:extLst>
      <p:ext uri="{BB962C8B-B14F-4D97-AF65-F5344CB8AC3E}">
        <p14:creationId xmlns:p14="http://schemas.microsoft.com/office/powerpoint/2010/main" val="840983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normAutofit fontScale="90000"/>
          </a:bodyPr>
          <a:lstStyle/>
          <a:p>
            <a:r>
              <a:rPr lang="en-US" dirty="0" smtClean="0"/>
              <a:t>The </a:t>
            </a:r>
            <a:r>
              <a:rPr lang="en-US" dirty="0" err="1" smtClean="0"/>
              <a:t>Sepoy</a:t>
            </a:r>
            <a:r>
              <a:rPr lang="en-US" dirty="0" smtClean="0"/>
              <a:t> Rebellion	</a:t>
            </a:r>
            <a:endParaRPr lang="en-US" dirty="0"/>
          </a:p>
        </p:txBody>
      </p:sp>
      <p:sp>
        <p:nvSpPr>
          <p:cNvPr id="6" name="Content Placeholder 5"/>
          <p:cNvSpPr>
            <a:spLocks noGrp="1"/>
          </p:cNvSpPr>
          <p:nvPr>
            <p:ph idx="1"/>
          </p:nvPr>
        </p:nvSpPr>
        <p:spPr>
          <a:xfrm>
            <a:off x="228600" y="1066800"/>
            <a:ext cx="8686800" cy="5715000"/>
          </a:xfrm>
        </p:spPr>
        <p:txBody>
          <a:bodyPr>
            <a:normAutofit fontScale="85000" lnSpcReduction="10000"/>
          </a:bodyPr>
          <a:lstStyle/>
          <a:p>
            <a:r>
              <a:rPr lang="en-US" sz="2600" dirty="0" smtClean="0"/>
              <a:t>The </a:t>
            </a:r>
            <a:r>
              <a:rPr lang="en-US" sz="2600" dirty="0" err="1" smtClean="0"/>
              <a:t>Sepoy</a:t>
            </a:r>
            <a:r>
              <a:rPr lang="en-US" sz="2600" dirty="0" smtClean="0"/>
              <a:t> Rebellion or Uprising was fueled in part by rumors.   Years of discontent and objection to oppression came to a collision point when rumors spread that the British were trying to undermine the tenants of the Indian religions (Hindu and Muslim) by forcing them to bite the top off of the ammunition cartridge.</a:t>
            </a:r>
          </a:p>
          <a:p>
            <a:endParaRPr lang="en-US" sz="2600" dirty="0"/>
          </a:p>
          <a:p>
            <a:r>
              <a:rPr lang="en-US" sz="2600" dirty="0" smtClean="0"/>
              <a:t>The cartridges were sealed with animal fat (pork and beef) both of which may not be consumed be the respective religions- 	</a:t>
            </a:r>
          </a:p>
          <a:p>
            <a:pPr lvl="2"/>
            <a:r>
              <a:rPr lang="en-US" sz="2600" dirty="0" smtClean="0"/>
              <a:t>- Pork- Muslim</a:t>
            </a:r>
          </a:p>
          <a:p>
            <a:pPr lvl="2"/>
            <a:r>
              <a:rPr lang="en-US" sz="2600" dirty="0" smtClean="0"/>
              <a:t>- Beef- Hindu</a:t>
            </a:r>
            <a:endParaRPr lang="en-US" sz="2600" dirty="0"/>
          </a:p>
          <a:p>
            <a:pPr lvl="2"/>
            <a:r>
              <a:rPr lang="en-US" sz="2600" dirty="0" smtClean="0"/>
              <a:t>The rumors were that the British intentionally used these products to intentionally force the Indians to violate their religious beliefs.</a:t>
            </a:r>
          </a:p>
          <a:p>
            <a:pPr lvl="2"/>
            <a:r>
              <a:rPr lang="en-US" sz="2600" dirty="0" smtClean="0"/>
              <a:t>In response, the </a:t>
            </a:r>
            <a:r>
              <a:rPr lang="en-US" sz="2600" dirty="0" err="1" smtClean="0"/>
              <a:t>Sepoys</a:t>
            </a:r>
            <a:r>
              <a:rPr lang="en-US" sz="2600" dirty="0" smtClean="0"/>
              <a:t> attacked the British- the </a:t>
            </a:r>
            <a:r>
              <a:rPr lang="en-US" sz="2600" dirty="0" err="1" smtClean="0"/>
              <a:t>Sepoy</a:t>
            </a:r>
            <a:r>
              <a:rPr lang="en-US" sz="2600" dirty="0" smtClean="0"/>
              <a:t> uprising.  </a:t>
            </a:r>
          </a:p>
          <a:p>
            <a:pPr lvl="2"/>
            <a:r>
              <a:rPr lang="en-US" sz="2600" dirty="0" smtClean="0"/>
              <a:t>~ Also known as the “First Indian War for Independence”.</a:t>
            </a:r>
          </a:p>
          <a:p>
            <a:pPr lvl="2"/>
            <a:endParaRPr lang="en-US" sz="2400" dirty="0" smtClean="0"/>
          </a:p>
        </p:txBody>
      </p:sp>
    </p:spTree>
    <p:extLst>
      <p:ext uri="{BB962C8B-B14F-4D97-AF65-F5344CB8AC3E}">
        <p14:creationId xmlns:p14="http://schemas.microsoft.com/office/powerpoint/2010/main" val="338178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Imperialism in India </a:t>
            </a:r>
            <a:endParaRPr lang="en-US" dirty="0"/>
          </a:p>
        </p:txBody>
      </p:sp>
      <p:sp>
        <p:nvSpPr>
          <p:cNvPr id="5" name="Content Placeholder 4"/>
          <p:cNvSpPr>
            <a:spLocks noGrp="1"/>
          </p:cNvSpPr>
          <p:nvPr>
            <p:ph idx="1"/>
          </p:nvPr>
        </p:nvSpPr>
        <p:spPr/>
        <p:txBody>
          <a:bodyPr>
            <a:noAutofit/>
          </a:bodyPr>
          <a:lstStyle/>
          <a:p>
            <a:r>
              <a:rPr lang="en-US" sz="2500" b="1" dirty="0" smtClean="0"/>
              <a:t>Long-Term Effects of Colonization in India </a:t>
            </a:r>
          </a:p>
          <a:p>
            <a:pPr lvl="1"/>
            <a:r>
              <a:rPr lang="en-US" sz="2500" dirty="0" smtClean="0">
                <a:solidFill>
                  <a:schemeClr val="tx1"/>
                </a:solidFill>
              </a:rPr>
              <a:t>Resurgence of nationalism against GB</a:t>
            </a:r>
          </a:p>
          <a:p>
            <a:pPr lvl="1"/>
            <a:r>
              <a:rPr lang="en-US" sz="2500" dirty="0" smtClean="0">
                <a:solidFill>
                  <a:schemeClr val="tx1"/>
                </a:solidFill>
              </a:rPr>
              <a:t>Creation of:</a:t>
            </a:r>
          </a:p>
          <a:p>
            <a:pPr lvl="2"/>
            <a:r>
              <a:rPr lang="en-US" sz="2500" dirty="0" smtClean="0"/>
              <a:t> Indian National Congress-1855</a:t>
            </a:r>
          </a:p>
          <a:p>
            <a:pPr lvl="3"/>
            <a:r>
              <a:rPr lang="en-US" sz="2500" dirty="0" smtClean="0"/>
              <a:t>Mix of all Indians</a:t>
            </a:r>
          </a:p>
          <a:p>
            <a:pPr lvl="2"/>
            <a:r>
              <a:rPr lang="en-US" sz="2500" dirty="0" smtClean="0"/>
              <a:t>Muslim League-1906</a:t>
            </a:r>
          </a:p>
          <a:p>
            <a:pPr lvl="3"/>
            <a:r>
              <a:rPr lang="en-US" sz="2500" dirty="0" smtClean="0"/>
              <a:t>Just Muslim Indians</a:t>
            </a:r>
          </a:p>
          <a:p>
            <a:pPr lvl="3"/>
            <a:r>
              <a:rPr lang="en-US" sz="2500" dirty="0" smtClean="0"/>
              <a:t>Goal: push for independence and protection of Muslim rights</a:t>
            </a:r>
          </a:p>
          <a:p>
            <a:pPr algn="ctr">
              <a:buNone/>
            </a:pPr>
            <a:r>
              <a:rPr lang="en-US" sz="2500" b="1" dirty="0" smtClean="0"/>
              <a:t>Strong tension continues to develop between Hindus and Muslims as nationalism is on the rise</a:t>
            </a:r>
          </a:p>
        </p:txBody>
      </p:sp>
    </p:spTree>
    <p:extLst>
      <p:ext uri="{BB962C8B-B14F-4D97-AF65-F5344CB8AC3E}">
        <p14:creationId xmlns:p14="http://schemas.microsoft.com/office/powerpoint/2010/main" val="42195790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9857" y="377726"/>
            <a:ext cx="7772400" cy="1655064"/>
          </a:xfrm>
        </p:spPr>
        <p:txBody>
          <a:bodyPr/>
          <a:lstStyle/>
          <a:p>
            <a:r>
              <a:rPr lang="en-US" dirty="0" smtClean="0"/>
              <a:t>Imperialism in China</a:t>
            </a:r>
            <a:endParaRPr lang="en-US" dirty="0"/>
          </a:p>
        </p:txBody>
      </p:sp>
      <p:pic>
        <p:nvPicPr>
          <p:cNvPr id="6" name="Content Placeholder 4" descr="Picture3.jpg"/>
          <p:cNvPicPr>
            <a:picLocks noChangeAspect="1"/>
          </p:cNvPicPr>
          <p:nvPr/>
        </p:nvPicPr>
        <p:blipFill>
          <a:blip r:embed="rId2" cstate="print"/>
          <a:srcRect/>
          <a:stretch>
            <a:fillRect/>
          </a:stretch>
        </p:blipFill>
        <p:spPr>
          <a:xfrm>
            <a:off x="2819400" y="2209800"/>
            <a:ext cx="3200400" cy="4552522"/>
          </a:xfrm>
          <a:prstGeom prst="rect">
            <a:avLst/>
          </a:prstGeom>
          <a:ln>
            <a:noFill/>
          </a:ln>
          <a:effectLst>
            <a:softEdge rad="112500"/>
          </a:effectLst>
        </p:spPr>
      </p:pic>
    </p:spTree>
    <p:extLst>
      <p:ext uri="{BB962C8B-B14F-4D97-AF65-F5344CB8AC3E}">
        <p14:creationId xmlns:p14="http://schemas.microsoft.com/office/powerpoint/2010/main" val="14779972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Imperialism in China </a:t>
            </a:r>
            <a:endParaRPr lang="en-US" dirty="0"/>
          </a:p>
        </p:txBody>
      </p:sp>
      <p:sp>
        <p:nvSpPr>
          <p:cNvPr id="2" name="Content Placeholder 1"/>
          <p:cNvSpPr>
            <a:spLocks noGrp="1"/>
          </p:cNvSpPr>
          <p:nvPr>
            <p:ph idx="1"/>
          </p:nvPr>
        </p:nvSpPr>
        <p:spPr/>
        <p:txBody>
          <a:bodyPr>
            <a:normAutofit/>
          </a:bodyPr>
          <a:lstStyle/>
          <a:p>
            <a:r>
              <a:rPr lang="en-US" sz="2500" b="1" dirty="0" smtClean="0"/>
              <a:t>Imperialism in China </a:t>
            </a:r>
          </a:p>
          <a:p>
            <a:pPr lvl="1"/>
            <a:r>
              <a:rPr lang="en-US" sz="2500" dirty="0" smtClean="0"/>
              <a:t>Chinese had firm traditions </a:t>
            </a:r>
            <a:r>
              <a:rPr lang="en-US" sz="2500" dirty="0" smtClean="0">
                <a:sym typeface="Wingdings" pitchFamily="2" charset="2"/>
              </a:rPr>
              <a:t></a:t>
            </a:r>
            <a:r>
              <a:rPr lang="en-US" sz="2500" dirty="0" smtClean="0"/>
              <a:t>stable &amp; secure</a:t>
            </a:r>
          </a:p>
          <a:p>
            <a:pPr lvl="1"/>
            <a:r>
              <a:rPr lang="en-US" sz="2500" dirty="0" smtClean="0"/>
              <a:t>Looked down at outsiders </a:t>
            </a:r>
          </a:p>
          <a:p>
            <a:pPr lvl="1"/>
            <a:r>
              <a:rPr lang="en-US" sz="2500" dirty="0" smtClean="0"/>
              <a:t>Had strong agricultural economy</a:t>
            </a:r>
          </a:p>
          <a:p>
            <a:pPr lvl="1"/>
            <a:r>
              <a:rPr lang="en-US" sz="2500" dirty="0" smtClean="0"/>
              <a:t>Foreign traders brought new products – foods – led to population boom in 18</a:t>
            </a:r>
            <a:r>
              <a:rPr lang="en-US" sz="2500" baseline="30000" dirty="0" smtClean="0"/>
              <a:t>th</a:t>
            </a:r>
            <a:r>
              <a:rPr lang="en-US" sz="2500" dirty="0" smtClean="0"/>
              <a:t> Century</a:t>
            </a:r>
          </a:p>
          <a:p>
            <a:pPr lvl="1"/>
            <a:r>
              <a:rPr lang="en-US" sz="2500" dirty="0" smtClean="0"/>
              <a:t>Strong mining and manufacturing </a:t>
            </a:r>
          </a:p>
          <a:p>
            <a:pPr lvl="2"/>
            <a:r>
              <a:rPr lang="en-US" sz="2500" dirty="0" smtClean="0"/>
              <a:t>Many natural resources – salt, tin, silver, iron ore</a:t>
            </a:r>
          </a:p>
          <a:p>
            <a:pPr lvl="2"/>
            <a:r>
              <a:rPr lang="en-US" sz="2500" dirty="0" smtClean="0"/>
              <a:t>Produced fine silks, cottons, porcelain</a:t>
            </a:r>
            <a:endParaRPr lang="en-US" sz="2500" dirty="0"/>
          </a:p>
        </p:txBody>
      </p:sp>
    </p:spTree>
    <p:extLst>
      <p:ext uri="{BB962C8B-B14F-4D97-AF65-F5344CB8AC3E}">
        <p14:creationId xmlns:p14="http://schemas.microsoft.com/office/powerpoint/2010/main" val="27919407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Imperialism in China </a:t>
            </a:r>
            <a:endParaRPr lang="en-US" dirty="0"/>
          </a:p>
        </p:txBody>
      </p:sp>
      <p:sp>
        <p:nvSpPr>
          <p:cNvPr id="2" name="Content Placeholder 1"/>
          <p:cNvSpPr>
            <a:spLocks noGrp="1"/>
          </p:cNvSpPr>
          <p:nvPr>
            <p:ph idx="1"/>
          </p:nvPr>
        </p:nvSpPr>
        <p:spPr/>
        <p:txBody>
          <a:bodyPr/>
          <a:lstStyle/>
          <a:p>
            <a:r>
              <a:rPr lang="en-US" b="1" dirty="0" smtClean="0"/>
              <a:t>Tea/Opium Connection</a:t>
            </a:r>
          </a:p>
          <a:p>
            <a:pPr lvl="1"/>
            <a:r>
              <a:rPr lang="en-US" dirty="0" smtClean="0"/>
              <a:t>Chinese self sufficient </a:t>
            </a:r>
            <a:r>
              <a:rPr lang="en-US" dirty="0" smtClean="0">
                <a:sym typeface="Wingdings" pitchFamily="2" charset="2"/>
              </a:rPr>
              <a:t> </a:t>
            </a:r>
            <a:r>
              <a:rPr lang="en-US" dirty="0" smtClean="0"/>
              <a:t>did not need to trade </a:t>
            </a:r>
            <a:r>
              <a:rPr lang="en-US" b="1" dirty="0" smtClean="0"/>
              <a:t>WITH</a:t>
            </a:r>
            <a:r>
              <a:rPr lang="en-US" b="1" dirty="0" smtClean="0">
                <a:solidFill>
                  <a:schemeClr val="accent1">
                    <a:lumMod val="50000"/>
                  </a:schemeClr>
                </a:solidFill>
              </a:rPr>
              <a:t> </a:t>
            </a:r>
            <a:r>
              <a:rPr lang="en-US" dirty="0" smtClean="0"/>
              <a:t>West but did trade </a:t>
            </a:r>
            <a:r>
              <a:rPr lang="en-US" b="1" dirty="0" smtClean="0"/>
              <a:t>TO</a:t>
            </a:r>
            <a:r>
              <a:rPr lang="en-US" dirty="0" smtClean="0"/>
              <a:t> West</a:t>
            </a:r>
          </a:p>
          <a:p>
            <a:pPr lvl="1"/>
            <a:r>
              <a:rPr lang="en-US" dirty="0" smtClean="0"/>
              <a:t>British wanted to find a good (product) Chinese would want to buy to improve trade balance</a:t>
            </a:r>
          </a:p>
          <a:p>
            <a:pPr lvl="1">
              <a:buNone/>
            </a:pPr>
            <a:endParaRPr lang="en-US" dirty="0" smtClean="0"/>
          </a:p>
          <a:p>
            <a:pPr lvl="1">
              <a:buNone/>
            </a:pPr>
            <a:endParaRPr lang="en-US" dirty="0" smtClean="0"/>
          </a:p>
          <a:p>
            <a:pPr lvl="1">
              <a:buNone/>
            </a:pPr>
            <a:r>
              <a:rPr lang="en-US" dirty="0" smtClean="0"/>
              <a:t>				          </a:t>
            </a:r>
            <a:r>
              <a:rPr lang="en-US" b="1" dirty="0" smtClean="0"/>
              <a:t>OPIUM!</a:t>
            </a:r>
          </a:p>
          <a:p>
            <a:pPr lvl="1" algn="ctr">
              <a:buNone/>
            </a:pPr>
            <a:r>
              <a:rPr lang="en-US" i="1" dirty="0" smtClean="0"/>
              <a:t>Used as pain reliever in Chinese medicine</a:t>
            </a:r>
          </a:p>
          <a:p>
            <a:pPr lvl="1" algn="ctr">
              <a:buNone/>
            </a:pPr>
            <a:r>
              <a:rPr lang="en-US" i="1" dirty="0" smtClean="0"/>
              <a:t>Highly addictive </a:t>
            </a:r>
          </a:p>
          <a:p>
            <a:pPr lvl="1" algn="ctr">
              <a:buNone/>
            </a:pPr>
            <a:r>
              <a:rPr lang="en-US" i="1" dirty="0" smtClean="0"/>
              <a:t>Over 12 million were hooked by 1830</a:t>
            </a:r>
          </a:p>
          <a:p>
            <a:endParaRPr lang="en-US" dirty="0" smtClean="0"/>
          </a:p>
          <a:p>
            <a:endParaRPr lang="en-US" dirty="0"/>
          </a:p>
        </p:txBody>
      </p:sp>
      <p:sp>
        <p:nvSpPr>
          <p:cNvPr id="4" name="Down Arrow 3"/>
          <p:cNvSpPr/>
          <p:nvPr/>
        </p:nvSpPr>
        <p:spPr>
          <a:xfrm>
            <a:off x="4114800" y="3276600"/>
            <a:ext cx="533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7264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opium war.gif"/>
          <p:cNvPicPr>
            <a:picLocks noGrp="1" noChangeAspect="1"/>
          </p:cNvPicPr>
          <p:nvPr>
            <p:ph idx="4294967295"/>
          </p:nvPr>
        </p:nvPicPr>
        <p:blipFill>
          <a:blip r:embed="rId2" cstate="print"/>
          <a:srcRect/>
          <a:stretch>
            <a:fillRect/>
          </a:stretch>
        </p:blipFill>
        <p:spPr>
          <a:xfrm>
            <a:off x="0" y="0"/>
            <a:ext cx="9144000" cy="6858000"/>
          </a:xfrm>
        </p:spPr>
      </p:pic>
    </p:spTree>
    <p:extLst>
      <p:ext uri="{BB962C8B-B14F-4D97-AF65-F5344CB8AC3E}">
        <p14:creationId xmlns:p14="http://schemas.microsoft.com/office/powerpoint/2010/main" val="1583483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Motives In General</a:t>
            </a:r>
            <a:endParaRPr lang="en-US" dirty="0"/>
          </a:p>
        </p:txBody>
      </p:sp>
      <p:sp>
        <p:nvSpPr>
          <p:cNvPr id="3" name="Content Placeholder 2"/>
          <p:cNvSpPr>
            <a:spLocks noGrp="1"/>
          </p:cNvSpPr>
          <p:nvPr>
            <p:ph idx="1"/>
          </p:nvPr>
        </p:nvSpPr>
        <p:spPr/>
        <p:txBody>
          <a:bodyPr>
            <a:normAutofit/>
          </a:bodyPr>
          <a:lstStyle/>
          <a:p>
            <a:pPr algn="ctr"/>
            <a:r>
              <a:rPr lang="en-US" sz="5000" b="1" dirty="0" smtClean="0"/>
              <a:t>The desire for national prestige</a:t>
            </a:r>
          </a:p>
          <a:p>
            <a:pPr algn="ctr"/>
            <a:r>
              <a:rPr lang="en-US" sz="5000" b="1" dirty="0" smtClean="0"/>
              <a:t>The desire for markets for industrial goods</a:t>
            </a:r>
          </a:p>
          <a:p>
            <a:pPr algn="ctr"/>
            <a:r>
              <a:rPr lang="en-US" sz="5000" b="1" dirty="0" smtClean="0"/>
              <a:t>The need for raw materials</a:t>
            </a:r>
          </a:p>
          <a:p>
            <a:pPr algn="ctr">
              <a:buNone/>
            </a:pPr>
            <a:endParaRPr lang="en-US" b="1" dirty="0"/>
          </a:p>
        </p:txBody>
      </p:sp>
    </p:spTree>
    <p:extLst>
      <p:ext uri="{BB962C8B-B14F-4D97-AF65-F5344CB8AC3E}">
        <p14:creationId xmlns:p14="http://schemas.microsoft.com/office/powerpoint/2010/main" val="22499468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Pium use in china.jpg"/>
          <p:cNvPicPr>
            <a:picLocks noGrp="1" noChangeAspect="1"/>
          </p:cNvPicPr>
          <p:nvPr>
            <p:ph idx="1"/>
          </p:nvPr>
        </p:nvPicPr>
        <p:blipFill>
          <a:blip r:embed="rId2" cstate="print"/>
          <a:stretch>
            <a:fillRect/>
          </a:stretch>
        </p:blipFill>
        <p:spPr>
          <a:xfrm>
            <a:off x="1228725" y="1796256"/>
            <a:ext cx="6686550" cy="413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7032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Imperialism in China </a:t>
            </a:r>
            <a:endParaRPr lang="en-US" dirty="0"/>
          </a:p>
        </p:txBody>
      </p:sp>
      <p:sp>
        <p:nvSpPr>
          <p:cNvPr id="2" name="Content Placeholder 1"/>
          <p:cNvSpPr>
            <a:spLocks noGrp="1"/>
          </p:cNvSpPr>
          <p:nvPr>
            <p:ph idx="1"/>
          </p:nvPr>
        </p:nvSpPr>
        <p:spPr/>
        <p:txBody>
          <a:bodyPr>
            <a:normAutofit/>
          </a:bodyPr>
          <a:lstStyle/>
          <a:p>
            <a:r>
              <a:rPr lang="en-US" dirty="0" smtClean="0"/>
              <a:t>“By what right do they (British Merchants) …use the poisonous drug (opium) to injure the Chinese people?...I have heard that the smoking of Opium is strictly forbidden by your country…Since it is not permitted to do harm to your own country, then even less should you let it be passed on to the harm of other countries.”</a:t>
            </a:r>
          </a:p>
          <a:p>
            <a:pPr algn="r"/>
            <a:r>
              <a:rPr lang="en-US" sz="2400" i="1" dirty="0" smtClean="0"/>
              <a:t>Lin </a:t>
            </a:r>
            <a:r>
              <a:rPr lang="en-US" sz="2400" i="1" dirty="0" err="1" smtClean="0"/>
              <a:t>Zexu</a:t>
            </a:r>
            <a:r>
              <a:rPr lang="en-US" sz="2400" i="1" dirty="0" smtClean="0"/>
              <a:t>, quoted in China’s Response to the West </a:t>
            </a:r>
            <a:endParaRPr lang="en-US" sz="2400" i="1" dirty="0"/>
          </a:p>
        </p:txBody>
      </p:sp>
    </p:spTree>
    <p:extLst>
      <p:ext uri="{BB962C8B-B14F-4D97-AF65-F5344CB8AC3E}">
        <p14:creationId xmlns:p14="http://schemas.microsoft.com/office/powerpoint/2010/main" val="7184783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smtClean="0"/>
              <a:t>Imperialism in China </a:t>
            </a:r>
          </a:p>
        </p:txBody>
      </p:sp>
      <p:sp>
        <p:nvSpPr>
          <p:cNvPr id="7171" name="Content Placeholder 2"/>
          <p:cNvSpPr>
            <a:spLocks noGrp="1"/>
          </p:cNvSpPr>
          <p:nvPr>
            <p:ph idx="1"/>
          </p:nvPr>
        </p:nvSpPr>
        <p:spPr>
          <a:xfrm>
            <a:off x="457200" y="1219200"/>
            <a:ext cx="4572000" cy="5029200"/>
          </a:xfrm>
        </p:spPr>
        <p:txBody>
          <a:bodyPr>
            <a:normAutofit/>
          </a:bodyPr>
          <a:lstStyle/>
          <a:p>
            <a:pPr eaLnBrk="1" hangingPunct="1"/>
            <a:r>
              <a:rPr lang="en-US" b="1" dirty="0" smtClean="0"/>
              <a:t>Opium War</a:t>
            </a:r>
          </a:p>
          <a:p>
            <a:pPr lvl="1"/>
            <a:r>
              <a:rPr lang="en-US" dirty="0" smtClean="0"/>
              <a:t>The British refused to stop trading </a:t>
            </a:r>
            <a:r>
              <a:rPr lang="en-US" b="1" dirty="0" smtClean="0"/>
              <a:t>OPIUM</a:t>
            </a:r>
            <a:endParaRPr lang="en-US" dirty="0" smtClean="0"/>
          </a:p>
          <a:p>
            <a:pPr lvl="1"/>
            <a:r>
              <a:rPr lang="en-US" dirty="0" smtClean="0"/>
              <a:t>China begins naval battle with British to stop sale of Opium</a:t>
            </a:r>
          </a:p>
          <a:p>
            <a:pPr lvl="1"/>
            <a:r>
              <a:rPr lang="en-US" dirty="0" smtClean="0"/>
              <a:t>China easily</a:t>
            </a:r>
            <a:r>
              <a:rPr lang="en-US" b="1" dirty="0" smtClean="0">
                <a:solidFill>
                  <a:schemeClr val="accent1">
                    <a:lumMod val="50000"/>
                  </a:schemeClr>
                </a:solidFill>
              </a:rPr>
              <a:t> </a:t>
            </a:r>
            <a:r>
              <a:rPr lang="en-US" b="1" dirty="0" smtClean="0"/>
              <a:t>DEFEATED</a:t>
            </a:r>
          </a:p>
          <a:p>
            <a:pPr lvl="1"/>
            <a:r>
              <a:rPr lang="en-US" b="1" dirty="0" smtClean="0"/>
              <a:t>Effects: </a:t>
            </a:r>
          </a:p>
          <a:p>
            <a:r>
              <a:rPr lang="en-US" dirty="0" smtClean="0"/>
              <a:t>Effects</a:t>
            </a:r>
          </a:p>
          <a:p>
            <a:pPr lvl="1"/>
            <a:r>
              <a:rPr lang="en-US" sz="2200" b="1" dirty="0" smtClean="0"/>
              <a:t>HONG KON</a:t>
            </a:r>
            <a:r>
              <a:rPr lang="en-US" b="1" dirty="0" smtClean="0"/>
              <a:t>G </a:t>
            </a:r>
            <a:r>
              <a:rPr lang="en-US" dirty="0" smtClean="0"/>
              <a:t>given to G.B.</a:t>
            </a:r>
          </a:p>
          <a:p>
            <a:pPr lvl="1"/>
            <a:r>
              <a:rPr lang="en-US" dirty="0" smtClean="0"/>
              <a:t>Special rights given to G.B. – exempt from trade laws at ports</a:t>
            </a:r>
          </a:p>
          <a:p>
            <a:pPr lvl="2"/>
            <a:endParaRPr lang="en-US" b="1" dirty="0" smtClean="0">
              <a:solidFill>
                <a:schemeClr val="accent1">
                  <a:lumMod val="50000"/>
                </a:schemeClr>
              </a:solidFill>
            </a:endParaRPr>
          </a:p>
        </p:txBody>
      </p:sp>
      <p:pic>
        <p:nvPicPr>
          <p:cNvPr id="7172" name="Content Placeholder 4" descr="OPium War.jpg"/>
          <p:cNvPicPr>
            <a:picLocks noGrp="1" noChangeAspect="1"/>
          </p:cNvPicPr>
          <p:nvPr>
            <p:ph sz="half" idx="4294967295"/>
          </p:nvPr>
        </p:nvPicPr>
        <p:blipFill>
          <a:blip r:embed="rId3" cstate="print"/>
          <a:srcRect/>
          <a:stretch>
            <a:fillRect/>
          </a:stretch>
        </p:blipFill>
        <p:spPr>
          <a:xfrm>
            <a:off x="5334000" y="1371600"/>
            <a:ext cx="3505200" cy="4343400"/>
          </a:xfrm>
          <a:prstGeom prst="rect">
            <a:avLst/>
          </a:prstGeom>
          <a:ln>
            <a:noFill/>
          </a:ln>
          <a:effectLst>
            <a:softEdge rad="112500"/>
          </a:effectLst>
        </p:spPr>
      </p:pic>
    </p:spTree>
    <p:extLst>
      <p:ext uri="{BB962C8B-B14F-4D97-AF65-F5344CB8AC3E}">
        <p14:creationId xmlns:p14="http://schemas.microsoft.com/office/powerpoint/2010/main" val="40570369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British Empire</a:t>
            </a:r>
            <a:endParaRPr lang="en-US" dirty="0"/>
          </a:p>
        </p:txBody>
      </p:sp>
      <p:sp>
        <p:nvSpPr>
          <p:cNvPr id="3" name="Content Placeholder 2"/>
          <p:cNvSpPr>
            <a:spLocks noGrp="1"/>
          </p:cNvSpPr>
          <p:nvPr>
            <p:ph sz="quarter" idx="1"/>
          </p:nvPr>
        </p:nvSpPr>
        <p:spPr/>
        <p:txBody>
          <a:bodyPr/>
          <a:lstStyle/>
          <a:p>
            <a:r>
              <a:rPr lang="en-US" dirty="0" smtClean="0"/>
              <a:t>With territorial holdings around the globe that included:</a:t>
            </a:r>
          </a:p>
          <a:p>
            <a:pPr lvl="1"/>
            <a:r>
              <a:rPr lang="en-US" dirty="0" smtClean="0"/>
              <a:t>Canada, South Africa, India, Hong Kong and Australia, Great Britain dominated the Era of Imperialism</a:t>
            </a:r>
          </a:p>
          <a:p>
            <a:pPr lvl="1"/>
            <a:endParaRPr lang="en-US" dirty="0">
              <a:solidFill>
                <a:srgbClr val="C00000"/>
              </a:solidFill>
            </a:endParaRPr>
          </a:p>
          <a:p>
            <a:pPr marL="274320" lvl="1" indent="0" algn="ctr">
              <a:buNone/>
            </a:pPr>
            <a:r>
              <a:rPr lang="en-US" sz="2800" dirty="0" smtClean="0">
                <a:solidFill>
                  <a:srgbClr val="C00000"/>
                </a:solidFill>
              </a:rPr>
              <a:t>“The Sun Never Sets on the British Empire”</a:t>
            </a:r>
          </a:p>
          <a:p>
            <a:pPr marL="274320" lvl="1" indent="0">
              <a:buNone/>
            </a:pPr>
            <a:endParaRPr lang="en-US" dirty="0" smtClean="0">
              <a:solidFill>
                <a:schemeClr val="bg2">
                  <a:lumMod val="25000"/>
                </a:schemeClr>
              </a:solidFill>
            </a:endParaRPr>
          </a:p>
          <a:p>
            <a:pPr marL="274320" lvl="1" indent="0">
              <a:buNone/>
            </a:pPr>
            <a:r>
              <a:rPr lang="en-US" dirty="0">
                <a:solidFill>
                  <a:schemeClr val="bg2">
                    <a:lumMod val="25000"/>
                  </a:schemeClr>
                </a:solidFill>
              </a:rPr>
              <a:t>	</a:t>
            </a:r>
            <a:r>
              <a:rPr lang="en-US" dirty="0" smtClean="0">
                <a:solidFill>
                  <a:schemeClr val="bg2">
                    <a:lumMod val="25000"/>
                  </a:schemeClr>
                </a:solidFill>
              </a:rPr>
              <a:t>~This </a:t>
            </a:r>
            <a:r>
              <a:rPr lang="en-US" smtClean="0">
                <a:solidFill>
                  <a:schemeClr val="bg2">
                    <a:lumMod val="25000"/>
                  </a:schemeClr>
                </a:solidFill>
              </a:rPr>
              <a:t>famous adage </a:t>
            </a:r>
            <a:r>
              <a:rPr lang="en-US" dirty="0" smtClean="0">
                <a:solidFill>
                  <a:schemeClr val="bg2">
                    <a:lumMod val="25000"/>
                  </a:schemeClr>
                </a:solidFill>
              </a:rPr>
              <a:t>was factually accurate.</a:t>
            </a:r>
            <a:endParaRPr lang="en-US" dirty="0">
              <a:solidFill>
                <a:schemeClr val="bg2">
                  <a:lumMod val="25000"/>
                </a:schemeClr>
              </a:solidFill>
            </a:endParaRPr>
          </a:p>
        </p:txBody>
      </p:sp>
    </p:spTree>
    <p:extLst>
      <p:ext uri="{BB962C8B-B14F-4D97-AF65-F5344CB8AC3E}">
        <p14:creationId xmlns:p14="http://schemas.microsoft.com/office/powerpoint/2010/main" val="28578116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Imperialism in China </a:t>
            </a:r>
            <a:endParaRPr lang="en-US" dirty="0"/>
          </a:p>
        </p:txBody>
      </p:sp>
      <p:sp>
        <p:nvSpPr>
          <p:cNvPr id="2" name="Content Placeholder 1"/>
          <p:cNvSpPr>
            <a:spLocks noGrp="1"/>
          </p:cNvSpPr>
          <p:nvPr>
            <p:ph sz="quarter" idx="1"/>
          </p:nvPr>
        </p:nvSpPr>
        <p:spPr/>
        <p:txBody>
          <a:bodyPr>
            <a:normAutofit lnSpcReduction="10000"/>
          </a:bodyPr>
          <a:lstStyle/>
          <a:p>
            <a:r>
              <a:rPr lang="en-US" b="1" dirty="0" smtClean="0"/>
              <a:t>Issues in China </a:t>
            </a:r>
          </a:p>
          <a:p>
            <a:pPr lvl="1"/>
            <a:r>
              <a:rPr lang="en-US" b="1" dirty="0" smtClean="0"/>
              <a:t>POPULATION</a:t>
            </a:r>
            <a:r>
              <a:rPr lang="en-US" dirty="0" smtClean="0"/>
              <a:t> had grown dramatically</a:t>
            </a:r>
          </a:p>
          <a:p>
            <a:pPr lvl="1"/>
            <a:r>
              <a:rPr lang="en-US" dirty="0" smtClean="0"/>
              <a:t>Food supply lacking </a:t>
            </a:r>
          </a:p>
          <a:p>
            <a:pPr lvl="1"/>
            <a:r>
              <a:rPr lang="en-US" dirty="0" smtClean="0"/>
              <a:t>Government </a:t>
            </a:r>
            <a:r>
              <a:rPr lang="en-US" b="1" dirty="0" smtClean="0"/>
              <a:t>CORRUPTION</a:t>
            </a:r>
          </a:p>
          <a:p>
            <a:pPr lvl="1"/>
            <a:r>
              <a:rPr lang="en-US" dirty="0" smtClean="0"/>
              <a:t>Opium use </a:t>
            </a:r>
            <a:r>
              <a:rPr lang="en-US" b="1" dirty="0" smtClean="0"/>
              <a:t>INCREASING</a:t>
            </a:r>
          </a:p>
          <a:p>
            <a:pPr lvl="1" algn="ctr">
              <a:buNone/>
            </a:pPr>
            <a:r>
              <a:rPr lang="en-US" dirty="0" smtClean="0"/>
              <a:t>WHAT’S A NATION TO DO? </a:t>
            </a:r>
          </a:p>
          <a:p>
            <a:pPr lvl="1" algn="ctr">
              <a:buNone/>
            </a:pPr>
            <a:r>
              <a:rPr lang="en-US" sz="3500" b="1" dirty="0" smtClean="0">
                <a:solidFill>
                  <a:srgbClr val="92D050"/>
                </a:solidFill>
              </a:rPr>
              <a:t>Overthrow the government, of course!</a:t>
            </a:r>
          </a:p>
          <a:p>
            <a:pPr lvl="1" algn="ctr">
              <a:buNone/>
            </a:pPr>
            <a:r>
              <a:rPr lang="en-US" sz="3500" b="1" dirty="0" smtClean="0">
                <a:solidFill>
                  <a:srgbClr val="92D050"/>
                </a:solidFill>
              </a:rPr>
              <a:t>TAIPING REBELLION &amp;</a:t>
            </a:r>
          </a:p>
          <a:p>
            <a:pPr lvl="1" algn="ctr">
              <a:buNone/>
            </a:pPr>
            <a:r>
              <a:rPr lang="en-US" sz="3500" b="1" dirty="0" smtClean="0">
                <a:solidFill>
                  <a:srgbClr val="92D050"/>
                </a:solidFill>
              </a:rPr>
              <a:t>BOXER REBELLION</a:t>
            </a:r>
          </a:p>
          <a:p>
            <a:pPr lvl="1"/>
            <a:endParaRPr lang="en-US" dirty="0" smtClean="0"/>
          </a:p>
          <a:p>
            <a:endParaRPr lang="en-US" dirty="0"/>
          </a:p>
        </p:txBody>
      </p:sp>
    </p:spTree>
    <p:extLst>
      <p:ext uri="{BB962C8B-B14F-4D97-AF65-F5344CB8AC3E}">
        <p14:creationId xmlns:p14="http://schemas.microsoft.com/office/powerpoint/2010/main" val="39299936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Self Strengthening Movement</a:t>
            </a:r>
          </a:p>
        </p:txBody>
      </p:sp>
      <p:sp>
        <p:nvSpPr>
          <p:cNvPr id="14339" name="Content Placeholder 2"/>
          <p:cNvSpPr>
            <a:spLocks noGrp="1"/>
          </p:cNvSpPr>
          <p:nvPr>
            <p:ph idx="1"/>
          </p:nvPr>
        </p:nvSpPr>
        <p:spPr>
          <a:xfrm>
            <a:off x="457200" y="1219200"/>
            <a:ext cx="5029200" cy="5257800"/>
          </a:xfrm>
        </p:spPr>
        <p:txBody>
          <a:bodyPr>
            <a:normAutofit/>
          </a:bodyPr>
          <a:lstStyle/>
          <a:p>
            <a:pPr eaLnBrk="1" hangingPunct="1"/>
            <a:r>
              <a:rPr lang="en-US" b="1" dirty="0" smtClean="0"/>
              <a:t>Effects of Instability in China </a:t>
            </a:r>
          </a:p>
          <a:p>
            <a:pPr lvl="1" eaLnBrk="1" hangingPunct="1"/>
            <a:r>
              <a:rPr lang="en-US" dirty="0" smtClean="0"/>
              <a:t>Foreigners import resources for </a:t>
            </a:r>
            <a:r>
              <a:rPr lang="en-US" b="1" dirty="0" smtClean="0"/>
              <a:t>MILITARY</a:t>
            </a:r>
          </a:p>
          <a:p>
            <a:pPr lvl="1" eaLnBrk="1" hangingPunct="1"/>
            <a:r>
              <a:rPr lang="en-US" dirty="0" smtClean="0"/>
              <a:t>China loses control of </a:t>
            </a:r>
            <a:r>
              <a:rPr lang="en-US" b="1" dirty="0" smtClean="0"/>
              <a:t>QUALITY</a:t>
            </a:r>
            <a:r>
              <a:rPr lang="en-US" dirty="0" smtClean="0"/>
              <a:t> and in trade balance</a:t>
            </a:r>
          </a:p>
          <a:p>
            <a:pPr lvl="1" eaLnBrk="1" hangingPunct="1"/>
            <a:r>
              <a:rPr lang="en-US" dirty="0" smtClean="0"/>
              <a:t>Increasing </a:t>
            </a:r>
            <a:r>
              <a:rPr lang="en-US" b="1" dirty="0" smtClean="0"/>
              <a:t>WESTERN INFLUENCE</a:t>
            </a:r>
          </a:p>
          <a:p>
            <a:pPr lvl="1" eaLnBrk="1" hangingPunct="1"/>
            <a:r>
              <a:rPr lang="en-US" dirty="0" smtClean="0"/>
              <a:t>Public not overly supportive of program</a:t>
            </a:r>
          </a:p>
          <a:p>
            <a:pPr lvl="1" eaLnBrk="1" hangingPunct="1"/>
            <a:r>
              <a:rPr lang="en-US" dirty="0" smtClean="0"/>
              <a:t>Foreigners attack</a:t>
            </a:r>
          </a:p>
          <a:p>
            <a:pPr lvl="2"/>
            <a:r>
              <a:rPr lang="en-US" dirty="0" smtClean="0"/>
              <a:t>Other countries capitalize on China’s weaknesses </a:t>
            </a:r>
          </a:p>
          <a:p>
            <a:pPr lvl="2"/>
            <a:r>
              <a:rPr lang="en-US" dirty="0" smtClean="0"/>
              <a:t>Resulting treaties lead to “</a:t>
            </a:r>
            <a:r>
              <a:rPr lang="en-US" b="1" dirty="0" smtClean="0">
                <a:solidFill>
                  <a:schemeClr val="accent1">
                    <a:lumMod val="75000"/>
                  </a:schemeClr>
                </a:solidFill>
              </a:rPr>
              <a:t>FOOTHOLDS”—</a:t>
            </a:r>
            <a:r>
              <a:rPr lang="en-US" dirty="0" smtClean="0"/>
              <a:t>spheres of influence </a:t>
            </a:r>
          </a:p>
          <a:p>
            <a:pPr lvl="1" eaLnBrk="1" hangingPunct="1"/>
            <a:endParaRPr lang="en-US" dirty="0" smtClean="0"/>
          </a:p>
        </p:txBody>
      </p:sp>
      <p:pic>
        <p:nvPicPr>
          <p:cNvPr id="4" name="Content Placeholder 4" descr="Spheres of Influence.jpg"/>
          <p:cNvPicPr>
            <a:picLocks noChangeAspect="1"/>
          </p:cNvPicPr>
          <p:nvPr/>
        </p:nvPicPr>
        <p:blipFill>
          <a:blip r:embed="rId3" cstate="print"/>
          <a:stretch>
            <a:fillRect/>
          </a:stretch>
        </p:blipFill>
        <p:spPr>
          <a:xfrm>
            <a:off x="5399868" y="1371600"/>
            <a:ext cx="3490993"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05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anim calcmode="lin" valueType="num">
                                      <p:cBhvr additive="base">
                                        <p:cTn id="11"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anim calcmode="lin" valueType="num">
                                      <p:cBhvr additive="base">
                                        <p:cTn id="15"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anim calcmode="lin" valueType="num">
                                      <p:cBhvr additive="base">
                                        <p:cTn id="19"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anim calcmode="lin" valueType="num">
                                      <p:cBhvr additive="base">
                                        <p:cTn id="23"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anim calcmode="lin" valueType="num">
                                      <p:cBhvr additive="base">
                                        <p:cTn id="2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anim calcmode="lin" valueType="num">
                                      <p:cBhvr additive="base">
                                        <p:cTn id="31"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anim calcmode="lin" valueType="num">
                                      <p:cBhvr additive="base">
                                        <p:cTn id="35" dur="500" fill="hold"/>
                                        <p:tgtEl>
                                          <p:spTgt spid="1433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3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a:t>
            </a:r>
            <a:endParaRPr lang="en-US" dirty="0"/>
          </a:p>
        </p:txBody>
      </p:sp>
      <p:sp>
        <p:nvSpPr>
          <p:cNvPr id="3" name="Content Placeholder 2"/>
          <p:cNvSpPr>
            <a:spLocks noGrp="1"/>
          </p:cNvSpPr>
          <p:nvPr>
            <p:ph sz="quarter" idx="1"/>
          </p:nvPr>
        </p:nvSpPr>
        <p:spPr>
          <a:xfrm>
            <a:off x="457200" y="1219200"/>
            <a:ext cx="8229600" cy="1600200"/>
          </a:xfrm>
        </p:spPr>
        <p:txBody>
          <a:bodyPr>
            <a:normAutofit/>
          </a:bodyPr>
          <a:lstStyle/>
          <a:p>
            <a:r>
              <a:rPr lang="en-US" dirty="0" smtClean="0"/>
              <a:t>Use pages 335-339 in text to provide an overview of the causes, effects, and policies that affected China in the 1800s and 1900s.  Fill out corresponding graphic organizer! </a:t>
            </a:r>
          </a:p>
          <a:p>
            <a:pPr>
              <a:buNone/>
            </a:pPr>
            <a:endParaRPr lang="en-US" dirty="0" smtClean="0"/>
          </a:p>
          <a:p>
            <a:pPr>
              <a:buNone/>
            </a:pPr>
            <a:endParaRPr lang="en-US" dirty="0"/>
          </a:p>
        </p:txBody>
      </p:sp>
      <p:graphicFrame>
        <p:nvGraphicFramePr>
          <p:cNvPr id="4" name="Table 3"/>
          <p:cNvGraphicFramePr>
            <a:graphicFrameLocks noGrp="1"/>
          </p:cNvGraphicFramePr>
          <p:nvPr/>
        </p:nvGraphicFramePr>
        <p:xfrm>
          <a:off x="304800" y="2819402"/>
          <a:ext cx="8534400" cy="3428997"/>
        </p:xfrm>
        <a:graphic>
          <a:graphicData uri="http://schemas.openxmlformats.org/drawingml/2006/table">
            <a:tbl>
              <a:tblPr firstRow="1" bandRow="1">
                <a:tableStyleId>{5C22544A-7EE6-4342-B048-85BDC9FD1C3A}</a:tableStyleId>
              </a:tblPr>
              <a:tblGrid>
                <a:gridCol w="2844800"/>
                <a:gridCol w="2844800"/>
                <a:gridCol w="2844800"/>
              </a:tblGrid>
              <a:tr h="509810">
                <a:tc>
                  <a:txBody>
                    <a:bodyPr/>
                    <a:lstStyle/>
                    <a:p>
                      <a:pPr algn="ctr"/>
                      <a:r>
                        <a:rPr lang="en-US" b="0" dirty="0" smtClean="0"/>
                        <a:t>Causes</a:t>
                      </a:r>
                      <a:endParaRPr lang="en-US" b="0" dirty="0"/>
                    </a:p>
                  </a:txBody>
                  <a:tcPr/>
                </a:tc>
                <a:tc>
                  <a:txBody>
                    <a:bodyPr/>
                    <a:lstStyle/>
                    <a:p>
                      <a:pPr algn="ctr"/>
                      <a:r>
                        <a:rPr lang="en-US" b="0" dirty="0" smtClean="0"/>
                        <a:t>Events/Policies</a:t>
                      </a:r>
                      <a:endParaRPr lang="en-US" b="0" dirty="0"/>
                    </a:p>
                  </a:txBody>
                  <a:tcPr/>
                </a:tc>
                <a:tc>
                  <a:txBody>
                    <a:bodyPr/>
                    <a:lstStyle/>
                    <a:p>
                      <a:pPr algn="ctr"/>
                      <a:r>
                        <a:rPr lang="en-US" b="0" dirty="0" smtClean="0"/>
                        <a:t>Effects</a:t>
                      </a:r>
                      <a:endParaRPr lang="en-US" b="0" dirty="0"/>
                    </a:p>
                  </a:txBody>
                  <a:tcPr/>
                </a:tc>
              </a:tr>
              <a:tr h="509810">
                <a:tc>
                  <a:txBody>
                    <a:bodyPr/>
                    <a:lstStyle/>
                    <a:p>
                      <a:pPr algn="ctr"/>
                      <a:endParaRPr lang="en-US" b="0" dirty="0"/>
                    </a:p>
                  </a:txBody>
                  <a:tcPr/>
                </a:tc>
                <a:tc>
                  <a:txBody>
                    <a:bodyPr/>
                    <a:lstStyle/>
                    <a:p>
                      <a:pPr algn="ctr"/>
                      <a:r>
                        <a:rPr lang="en-US" b="0" dirty="0" smtClean="0"/>
                        <a:t>Opium War</a:t>
                      </a:r>
                      <a:endParaRPr lang="en-US" b="0" dirty="0"/>
                    </a:p>
                  </a:txBody>
                  <a:tcPr/>
                </a:tc>
                <a:tc>
                  <a:txBody>
                    <a:bodyPr/>
                    <a:lstStyle/>
                    <a:p>
                      <a:pPr algn="ctr"/>
                      <a:endParaRPr lang="en-US" b="0" dirty="0"/>
                    </a:p>
                  </a:txBody>
                  <a:tcPr/>
                </a:tc>
              </a:tr>
              <a:tr h="509810">
                <a:tc>
                  <a:txBody>
                    <a:bodyPr/>
                    <a:lstStyle/>
                    <a:p>
                      <a:pPr algn="ctr"/>
                      <a:endParaRPr lang="en-US" b="0" dirty="0"/>
                    </a:p>
                  </a:txBody>
                  <a:tcPr/>
                </a:tc>
                <a:tc>
                  <a:txBody>
                    <a:bodyPr/>
                    <a:lstStyle/>
                    <a:p>
                      <a:pPr algn="ctr"/>
                      <a:r>
                        <a:rPr lang="en-US" b="0" dirty="0" err="1" smtClean="0"/>
                        <a:t>Taiping</a:t>
                      </a:r>
                      <a:r>
                        <a:rPr lang="en-US" b="0" dirty="0" smtClean="0"/>
                        <a:t> Rebellion</a:t>
                      </a:r>
                      <a:endParaRPr lang="en-US" b="0" dirty="0"/>
                    </a:p>
                  </a:txBody>
                  <a:tcPr/>
                </a:tc>
                <a:tc>
                  <a:txBody>
                    <a:bodyPr/>
                    <a:lstStyle/>
                    <a:p>
                      <a:pPr algn="ctr"/>
                      <a:endParaRPr lang="en-US" b="0" dirty="0"/>
                    </a:p>
                  </a:txBody>
                  <a:tcPr/>
                </a:tc>
              </a:tr>
              <a:tr h="879947">
                <a:tc>
                  <a:txBody>
                    <a:bodyPr/>
                    <a:lstStyle/>
                    <a:p>
                      <a:pPr algn="ctr"/>
                      <a:endParaRPr lang="en-US" b="0" dirty="0"/>
                    </a:p>
                  </a:txBody>
                  <a:tcPr/>
                </a:tc>
                <a:tc>
                  <a:txBody>
                    <a:bodyPr/>
                    <a:lstStyle/>
                    <a:p>
                      <a:pPr algn="ctr"/>
                      <a:r>
                        <a:rPr lang="en-US" b="0" dirty="0" smtClean="0"/>
                        <a:t>Self-Strengthening</a:t>
                      </a:r>
                      <a:r>
                        <a:rPr lang="en-US" b="0" baseline="0" dirty="0" smtClean="0"/>
                        <a:t> Movement</a:t>
                      </a:r>
                      <a:endParaRPr lang="en-US" b="0" dirty="0"/>
                    </a:p>
                  </a:txBody>
                  <a:tcPr/>
                </a:tc>
                <a:tc>
                  <a:txBody>
                    <a:bodyPr/>
                    <a:lstStyle/>
                    <a:p>
                      <a:pPr algn="ctr"/>
                      <a:endParaRPr lang="en-US" b="0" dirty="0"/>
                    </a:p>
                  </a:txBody>
                  <a:tcPr/>
                </a:tc>
              </a:tr>
              <a:tr h="509810">
                <a:tc>
                  <a:txBody>
                    <a:bodyPr/>
                    <a:lstStyle/>
                    <a:p>
                      <a:pPr algn="ctr"/>
                      <a:endParaRPr lang="en-US" b="0" dirty="0"/>
                    </a:p>
                  </a:txBody>
                  <a:tcPr/>
                </a:tc>
                <a:tc>
                  <a:txBody>
                    <a:bodyPr/>
                    <a:lstStyle/>
                    <a:p>
                      <a:pPr algn="ctr"/>
                      <a:r>
                        <a:rPr lang="en-US" b="0" dirty="0" smtClean="0"/>
                        <a:t>Open Door Policy</a:t>
                      </a:r>
                      <a:endParaRPr lang="en-US" b="0" dirty="0"/>
                    </a:p>
                  </a:txBody>
                  <a:tcPr/>
                </a:tc>
                <a:tc>
                  <a:txBody>
                    <a:bodyPr/>
                    <a:lstStyle/>
                    <a:p>
                      <a:pPr algn="ctr"/>
                      <a:endParaRPr lang="en-US" b="0" dirty="0"/>
                    </a:p>
                  </a:txBody>
                  <a:tcPr/>
                </a:tc>
              </a:tr>
              <a:tr h="509810">
                <a:tc>
                  <a:txBody>
                    <a:bodyPr/>
                    <a:lstStyle/>
                    <a:p>
                      <a:pPr algn="ctr"/>
                      <a:endParaRPr lang="en-US" b="0" dirty="0"/>
                    </a:p>
                  </a:txBody>
                  <a:tcPr/>
                </a:tc>
                <a:tc>
                  <a:txBody>
                    <a:bodyPr/>
                    <a:lstStyle/>
                    <a:p>
                      <a:pPr algn="ctr"/>
                      <a:r>
                        <a:rPr lang="en-US" b="0" dirty="0" smtClean="0"/>
                        <a:t>Boxer</a:t>
                      </a:r>
                      <a:r>
                        <a:rPr lang="en-US" b="0" baseline="0" dirty="0" smtClean="0"/>
                        <a:t> Rebellion</a:t>
                      </a:r>
                      <a:endParaRPr lang="en-US" b="0" dirty="0"/>
                    </a:p>
                  </a:txBody>
                  <a:tcPr/>
                </a:tc>
                <a:tc>
                  <a:txBody>
                    <a:bodyPr/>
                    <a:lstStyle/>
                    <a:p>
                      <a:pPr algn="ctr"/>
                      <a:endParaRPr lang="en-US" b="0" dirty="0"/>
                    </a:p>
                  </a:txBody>
                  <a:tcPr/>
                </a:tc>
              </a:tr>
            </a:tbl>
          </a:graphicData>
        </a:graphic>
      </p:graphicFrame>
    </p:spTree>
    <p:extLst>
      <p:ext uri="{BB962C8B-B14F-4D97-AF65-F5344CB8AC3E}">
        <p14:creationId xmlns:p14="http://schemas.microsoft.com/office/powerpoint/2010/main" val="32227926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sz="quarter" idx="1"/>
          </p:nvPr>
        </p:nvSpPr>
        <p:spPr/>
        <p:txBody>
          <a:bodyPr>
            <a:normAutofit fontScale="92500" lnSpcReduction="10000"/>
          </a:bodyPr>
          <a:lstStyle/>
          <a:p>
            <a:r>
              <a:rPr lang="en-US" b="1" dirty="0" smtClean="0"/>
              <a:t>How did Japan prevent imperialistic takeover in the 18</a:t>
            </a:r>
            <a:r>
              <a:rPr lang="en-US" b="1" baseline="30000" dirty="0" smtClean="0"/>
              <a:t>th</a:t>
            </a:r>
            <a:r>
              <a:rPr lang="en-US" b="1" dirty="0" smtClean="0"/>
              <a:t> Century? </a:t>
            </a:r>
          </a:p>
          <a:p>
            <a:endParaRPr lang="en-US" b="1" dirty="0" smtClean="0"/>
          </a:p>
          <a:p>
            <a:r>
              <a:rPr lang="en-US" b="1" dirty="0" smtClean="0"/>
              <a:t>Homework: </a:t>
            </a:r>
          </a:p>
          <a:p>
            <a:pPr lvl="1"/>
            <a:r>
              <a:rPr lang="en-US" b="1" dirty="0" smtClean="0"/>
              <a:t>Unit 3: Industrialization and Imperialism test tomorrow </a:t>
            </a:r>
          </a:p>
          <a:p>
            <a:pPr lvl="2"/>
            <a:r>
              <a:rPr lang="en-US" b="1" dirty="0" smtClean="0"/>
              <a:t>Industrialization, Imperialism in Africa, India, Asia </a:t>
            </a:r>
          </a:p>
          <a:p>
            <a:pPr lvl="2"/>
            <a:r>
              <a:rPr lang="en-US" b="1" dirty="0" smtClean="0"/>
              <a:t>Resources: 	</a:t>
            </a:r>
          </a:p>
          <a:p>
            <a:pPr lvl="3"/>
            <a:r>
              <a:rPr lang="en-US" b="1" dirty="0" smtClean="0"/>
              <a:t>Unit 3 review guide (Important Documents)</a:t>
            </a:r>
          </a:p>
          <a:p>
            <a:pPr lvl="3"/>
            <a:r>
              <a:rPr lang="en-US" b="1" dirty="0" err="1" smtClean="0"/>
              <a:t>Quia</a:t>
            </a:r>
            <a:r>
              <a:rPr lang="en-US" b="1" dirty="0" smtClean="0"/>
              <a:t> Activities and Industrial Revolution quiz (MWH calendar) </a:t>
            </a:r>
          </a:p>
          <a:p>
            <a:pPr lvl="3"/>
            <a:r>
              <a:rPr lang="en-US" b="1" dirty="0" smtClean="0"/>
              <a:t>Jeopardy Review (class) </a:t>
            </a:r>
          </a:p>
          <a:p>
            <a:pPr lvl="3"/>
            <a:r>
              <a:rPr lang="en-US" b="1" dirty="0" smtClean="0"/>
              <a:t>Online Text review activities </a:t>
            </a:r>
          </a:p>
          <a:p>
            <a:pPr lvl="1"/>
            <a:r>
              <a:rPr lang="en-US" b="1" dirty="0" smtClean="0"/>
              <a:t>CORE Assessment #1 due Monday, Nov. </a:t>
            </a:r>
            <a:r>
              <a:rPr lang="en-US" b="1" smtClean="0"/>
              <a:t>1</a:t>
            </a:r>
            <a:r>
              <a:rPr lang="en-US" b="1" baseline="30000" smtClean="0"/>
              <a:t>st</a:t>
            </a:r>
            <a:r>
              <a:rPr lang="en-US" b="1" smtClean="0"/>
              <a:t> </a:t>
            </a:r>
          </a:p>
          <a:p>
            <a:pPr lvl="1">
              <a:buNone/>
            </a:pPr>
            <a:endParaRPr lang="en-US" b="1" dirty="0" smtClean="0"/>
          </a:p>
        </p:txBody>
      </p:sp>
    </p:spTree>
    <p:extLst>
      <p:ext uri="{BB962C8B-B14F-4D97-AF65-F5344CB8AC3E}">
        <p14:creationId xmlns:p14="http://schemas.microsoft.com/office/powerpoint/2010/main" val="16570793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Imperialism in Japan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01038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Imperialism</a:t>
            </a:r>
            <a:endParaRPr lang="en-US" dirty="0"/>
          </a:p>
        </p:txBody>
      </p:sp>
      <p:graphicFrame>
        <p:nvGraphicFramePr>
          <p:cNvPr id="4" name="Content Placeholder 3"/>
          <p:cNvGraphicFramePr>
            <a:graphicFrameLocks noGrp="1"/>
          </p:cNvGraphicFramePr>
          <p:nvPr>
            <p:ph idx="1"/>
          </p:nvPr>
        </p:nvGraphicFramePr>
        <p:xfrm>
          <a:off x="457200" y="990600"/>
          <a:ext cx="8229600" cy="5165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2226" name="Picture 2" descr="http://www.justguns.com/images/stories/Automatic-Support-Guns/2-Maxim-Gun-.303-2.jpg"/>
          <p:cNvPicPr>
            <a:picLocks noChangeAspect="1" noChangeArrowheads="1"/>
          </p:cNvPicPr>
          <p:nvPr/>
        </p:nvPicPr>
        <p:blipFill>
          <a:blip r:embed="rId7" cstate="print"/>
          <a:srcRect/>
          <a:stretch>
            <a:fillRect/>
          </a:stretch>
        </p:blipFill>
        <p:spPr bwMode="auto">
          <a:xfrm>
            <a:off x="762000" y="4724400"/>
            <a:ext cx="1905000" cy="1557867"/>
          </a:xfrm>
          <a:prstGeom prst="rect">
            <a:avLst/>
          </a:prstGeom>
          <a:noFill/>
        </p:spPr>
      </p:pic>
      <p:pic>
        <p:nvPicPr>
          <p:cNvPr id="52228" name="Picture 4" descr="http://www.vintageprojects.com/machine-shop/steam-engine-300.jpg"/>
          <p:cNvPicPr>
            <a:picLocks noChangeAspect="1" noChangeArrowheads="1"/>
          </p:cNvPicPr>
          <p:nvPr/>
        </p:nvPicPr>
        <p:blipFill>
          <a:blip r:embed="rId8" cstate="print"/>
          <a:srcRect/>
          <a:stretch>
            <a:fillRect/>
          </a:stretch>
        </p:blipFill>
        <p:spPr bwMode="auto">
          <a:xfrm>
            <a:off x="3886200" y="457200"/>
            <a:ext cx="1327727" cy="1752600"/>
          </a:xfrm>
          <a:prstGeom prst="rect">
            <a:avLst/>
          </a:prstGeom>
          <a:noFill/>
        </p:spPr>
      </p:pic>
      <p:pic>
        <p:nvPicPr>
          <p:cNvPr id="52230" name="Picture 6" descr="http://www.mara.org.za/images/picdistr.gif"/>
          <p:cNvPicPr>
            <a:picLocks noChangeAspect="1" noChangeArrowheads="1"/>
          </p:cNvPicPr>
          <p:nvPr/>
        </p:nvPicPr>
        <p:blipFill>
          <a:blip r:embed="rId9" cstate="print"/>
          <a:srcRect/>
          <a:stretch>
            <a:fillRect/>
          </a:stretch>
        </p:blipFill>
        <p:spPr bwMode="auto">
          <a:xfrm>
            <a:off x="3733800" y="4876800"/>
            <a:ext cx="1661666" cy="1371600"/>
          </a:xfrm>
          <a:prstGeom prst="rect">
            <a:avLst/>
          </a:prstGeom>
          <a:noFill/>
        </p:spPr>
      </p:pic>
      <p:pic>
        <p:nvPicPr>
          <p:cNvPr id="52232" name="Picture 8" descr="http://t3.gstatic.com/images?q=tbn:Xh7_gk-iMkLdfM:http://www.isoc.org/inet98/proceedings/8x/8x_2d.gif&amp;t=1"/>
          <p:cNvPicPr>
            <a:picLocks noChangeAspect="1" noChangeArrowheads="1"/>
          </p:cNvPicPr>
          <p:nvPr/>
        </p:nvPicPr>
        <p:blipFill>
          <a:blip r:embed="rId10" cstate="print"/>
          <a:srcRect/>
          <a:stretch>
            <a:fillRect/>
          </a:stretch>
        </p:blipFill>
        <p:spPr bwMode="auto">
          <a:xfrm>
            <a:off x="6400800" y="4648200"/>
            <a:ext cx="1828800" cy="1886727"/>
          </a:xfrm>
          <a:prstGeom prst="rect">
            <a:avLst/>
          </a:prstGeom>
          <a:noFill/>
        </p:spPr>
      </p:pic>
    </p:spTree>
    <p:extLst>
      <p:ext uri="{BB962C8B-B14F-4D97-AF65-F5344CB8AC3E}">
        <p14:creationId xmlns:p14="http://schemas.microsoft.com/office/powerpoint/2010/main" val="279063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Motives of Imperialism</a:t>
            </a:r>
            <a:endParaRPr lang="en-US" dirty="0"/>
          </a:p>
        </p:txBody>
      </p:sp>
      <p:sp>
        <p:nvSpPr>
          <p:cNvPr id="3" name="Content Placeholder 2"/>
          <p:cNvSpPr>
            <a:spLocks noGrp="1"/>
          </p:cNvSpPr>
          <p:nvPr>
            <p:ph idx="1"/>
          </p:nvPr>
        </p:nvSpPr>
        <p:spPr>
          <a:xfrm>
            <a:off x="304800" y="1371600"/>
            <a:ext cx="8686800" cy="5181600"/>
          </a:xfrm>
        </p:spPr>
        <p:txBody>
          <a:bodyPr>
            <a:normAutofit/>
          </a:bodyPr>
          <a:lstStyle/>
          <a:p>
            <a:r>
              <a:rPr lang="en-US" b="1" dirty="0" smtClean="0"/>
              <a:t>Motives of Imperialism </a:t>
            </a:r>
          </a:p>
          <a:p>
            <a:pPr lvl="1"/>
            <a:r>
              <a:rPr lang="en-US" sz="2600" i="1" dirty="0" smtClean="0"/>
              <a:t>Geopolitics</a:t>
            </a:r>
          </a:p>
          <a:p>
            <a:pPr lvl="2"/>
            <a:r>
              <a:rPr lang="en-US" sz="2600" dirty="0" smtClean="0"/>
              <a:t>An interest in land for strategic location or product; often leads to conflict</a:t>
            </a:r>
          </a:p>
          <a:p>
            <a:pPr lvl="2"/>
            <a:r>
              <a:rPr lang="en-US" sz="2600" dirty="0" smtClean="0"/>
              <a:t>European nations interested in specific resources in specific places but not always interested in taking over entire country</a:t>
            </a:r>
          </a:p>
          <a:p>
            <a:pPr lvl="3"/>
            <a:r>
              <a:rPr lang="en-US" sz="2600" dirty="0" smtClean="0"/>
              <a:t>Examples: canals, oil, water access</a:t>
            </a:r>
          </a:p>
          <a:p>
            <a:pPr lvl="3"/>
            <a:endParaRPr lang="en-US" sz="2600" dirty="0"/>
          </a:p>
          <a:p>
            <a:pPr lvl="1"/>
            <a:r>
              <a:rPr lang="en-US" sz="2800" i="1" dirty="0" smtClean="0">
                <a:solidFill>
                  <a:srgbClr val="92D050"/>
                </a:solidFill>
              </a:rPr>
              <a:t>History Alive Motives of Imperialism Activity</a:t>
            </a:r>
          </a:p>
          <a:p>
            <a:pPr marL="960120" lvl="3" indent="0">
              <a:buNone/>
            </a:pPr>
            <a:endParaRPr lang="en-US" sz="2600" i="1" dirty="0">
              <a:solidFill>
                <a:srgbClr val="92D050"/>
              </a:solidFill>
            </a:endParaRPr>
          </a:p>
        </p:txBody>
      </p:sp>
    </p:spTree>
    <p:extLst>
      <p:ext uri="{BB962C8B-B14F-4D97-AF65-F5344CB8AC3E}">
        <p14:creationId xmlns:p14="http://schemas.microsoft.com/office/powerpoint/2010/main" val="2166579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Forms of Imperialism</a:t>
            </a:r>
            <a:endParaRPr lang="en-US" dirty="0"/>
          </a:p>
        </p:txBody>
      </p:sp>
    </p:spTree>
    <p:extLst>
      <p:ext uri="{BB962C8B-B14F-4D97-AF65-F5344CB8AC3E}">
        <p14:creationId xmlns:p14="http://schemas.microsoft.com/office/powerpoint/2010/main" val="19224076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Exhibit.thmx</Template>
  <TotalTime>344</TotalTime>
  <Words>3656</Words>
  <Application>Microsoft Office PowerPoint</Application>
  <PresentationFormat>On-screen Show (4:3)</PresentationFormat>
  <Paragraphs>391</Paragraphs>
  <Slides>68</Slides>
  <Notes>2</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6" baseType="lpstr">
      <vt:lpstr>Arial</vt:lpstr>
      <vt:lpstr>Calibri</vt:lpstr>
      <vt:lpstr>Corbel</vt:lpstr>
      <vt:lpstr>Times New Roman</vt:lpstr>
      <vt:lpstr>Wingdings</vt:lpstr>
      <vt:lpstr>Wingdings 2</vt:lpstr>
      <vt:lpstr>Exhibit</vt:lpstr>
      <vt:lpstr>Packager Shell Object</vt:lpstr>
      <vt:lpstr>The Age of Imperialism</vt:lpstr>
      <vt:lpstr>Imagine…</vt:lpstr>
      <vt:lpstr>What is Imperialism?</vt:lpstr>
      <vt:lpstr>Motives of Imperialism</vt:lpstr>
      <vt:lpstr>Motives of Imperialism </vt:lpstr>
      <vt:lpstr>Motives In General</vt:lpstr>
      <vt:lpstr>Imperialism</vt:lpstr>
      <vt:lpstr>Motives of Imperialism</vt:lpstr>
      <vt:lpstr>Forms of Imperialism</vt:lpstr>
      <vt:lpstr>Forms of Imperialism</vt:lpstr>
      <vt:lpstr>Forms of Imperialism</vt:lpstr>
      <vt:lpstr>Global Imperialism  </vt:lpstr>
      <vt:lpstr>Imperialism in Africa </vt:lpstr>
      <vt:lpstr>The Big Scramble was on…..</vt:lpstr>
      <vt:lpstr>Imperialism in Africa</vt:lpstr>
      <vt:lpstr>Africa Continued:</vt:lpstr>
      <vt:lpstr>Africa Continued:</vt:lpstr>
      <vt:lpstr>Africa Continued:</vt:lpstr>
      <vt:lpstr>Africa continued: </vt:lpstr>
      <vt:lpstr>Africa continued:</vt:lpstr>
      <vt:lpstr>AFRICA- 1914</vt:lpstr>
      <vt:lpstr>Africa 1914</vt:lpstr>
      <vt:lpstr>Berlin Conference</vt:lpstr>
      <vt:lpstr>Assignment </vt:lpstr>
      <vt:lpstr>PowerPoint Presentation</vt:lpstr>
      <vt:lpstr>Imperialism </vt:lpstr>
      <vt:lpstr>What was it like? </vt:lpstr>
      <vt:lpstr>King Leopold’s Ghost-  Day 1</vt:lpstr>
      <vt:lpstr>King Leopold’s Ghost- Day 2</vt:lpstr>
      <vt:lpstr>Who is winning the “Great  or Amazing Race”? </vt:lpstr>
      <vt:lpstr>Imperialism: Partition of Africa</vt:lpstr>
      <vt:lpstr>Cecil Rhodes- his vision for England</vt:lpstr>
      <vt:lpstr>Views and commentary on Imperialism…</vt:lpstr>
      <vt:lpstr>White Man’s Burden</vt:lpstr>
      <vt:lpstr>Assignment: White Man’s Burden by Rudyard Kipling</vt:lpstr>
      <vt:lpstr>Assignment</vt:lpstr>
      <vt:lpstr>Questions…</vt:lpstr>
      <vt:lpstr>The white man’s burden- The Journal,  Detroit 1899</vt:lpstr>
      <vt:lpstr>British Imperialism</vt:lpstr>
      <vt:lpstr>British Imperialism </vt:lpstr>
      <vt:lpstr>RHODES COLOSSUS</vt:lpstr>
      <vt:lpstr>Cecil Rhodes…</vt:lpstr>
      <vt:lpstr>Cecil Rhodes</vt:lpstr>
      <vt:lpstr>Cecil Rhodes 1853-1902</vt:lpstr>
      <vt:lpstr>Cecil Rhodes</vt:lpstr>
      <vt:lpstr>Rhodes- Scholarly Quotes…..</vt:lpstr>
      <vt:lpstr>Cecil Rhodes 1853-1902</vt:lpstr>
      <vt:lpstr>Rhodes, Continued</vt:lpstr>
      <vt:lpstr>Cecil Rhodes</vt:lpstr>
      <vt:lpstr>Cecil Rhodes-  So what do you think of him?   Great Guy?</vt:lpstr>
      <vt:lpstr>Imperialism: Perspective</vt:lpstr>
      <vt:lpstr>British Imperialism </vt:lpstr>
      <vt:lpstr>British Rule in India</vt:lpstr>
      <vt:lpstr>The Sepoy Rebellion </vt:lpstr>
      <vt:lpstr>Imperialism in India </vt:lpstr>
      <vt:lpstr>Imperialism in China</vt:lpstr>
      <vt:lpstr>Imperialism in China </vt:lpstr>
      <vt:lpstr>Imperialism in China </vt:lpstr>
      <vt:lpstr>PowerPoint Presentation</vt:lpstr>
      <vt:lpstr>PowerPoint Presentation</vt:lpstr>
      <vt:lpstr>Imperialism in China </vt:lpstr>
      <vt:lpstr>Imperialism in China </vt:lpstr>
      <vt:lpstr>The British Empire</vt:lpstr>
      <vt:lpstr>Imperialism in China </vt:lpstr>
      <vt:lpstr>Self Strengthening Movement</vt:lpstr>
      <vt:lpstr>Assignment  </vt:lpstr>
      <vt:lpstr> </vt:lpstr>
      <vt:lpstr>Imperialism in Japan</vt:lpstr>
    </vt:vector>
  </TitlesOfParts>
  <Company>None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Age of Imperialism</dc:title>
  <dc:creator>Michael Brown</dc:creator>
  <cp:lastModifiedBy>BROWN, MICHAEL F</cp:lastModifiedBy>
  <cp:revision>18</cp:revision>
  <cp:lastPrinted>2015-10-26T11:04:03Z</cp:lastPrinted>
  <dcterms:created xsi:type="dcterms:W3CDTF">2015-10-26T02:15:56Z</dcterms:created>
  <dcterms:modified xsi:type="dcterms:W3CDTF">2015-10-26T14:33:34Z</dcterms:modified>
</cp:coreProperties>
</file>